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handoutMasterIdLst>
    <p:handoutMasterId r:id="rId25"/>
  </p:handoutMasterIdLst>
  <p:sldIdLst>
    <p:sldId id="346" r:id="rId2"/>
    <p:sldId id="348" r:id="rId3"/>
    <p:sldId id="350" r:id="rId4"/>
    <p:sldId id="353" r:id="rId5"/>
    <p:sldId id="351" r:id="rId6"/>
    <p:sldId id="354" r:id="rId7"/>
    <p:sldId id="352" r:id="rId8"/>
    <p:sldId id="331" r:id="rId9"/>
    <p:sldId id="356" r:id="rId10"/>
    <p:sldId id="342" r:id="rId11"/>
    <p:sldId id="343" r:id="rId12"/>
    <p:sldId id="320" r:id="rId13"/>
    <p:sldId id="321" r:id="rId14"/>
    <p:sldId id="336" r:id="rId15"/>
    <p:sldId id="338" r:id="rId16"/>
    <p:sldId id="339" r:id="rId17"/>
    <p:sldId id="337" r:id="rId18"/>
    <p:sldId id="347" r:id="rId19"/>
    <p:sldId id="345" r:id="rId20"/>
    <p:sldId id="329" r:id="rId21"/>
    <p:sldId id="359" r:id="rId22"/>
    <p:sldId id="358" r:id="rId2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櫻場一典" initials="櫻場一典" lastIdx="2" clrIdx="0">
    <p:extLst>
      <p:ext uri="{19B8F6BF-5375-455C-9EA6-DF929625EA0E}">
        <p15:presenceInfo xmlns:p15="http://schemas.microsoft.com/office/powerpoint/2012/main" userId="843e8cd765a1294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kumimoji="1" lang="ja-JP" altLang="en-US" smtClean="0"/>
              <a:t>はぐろサロン介護ネットワーク</a:t>
            </a:r>
            <a:endParaRPr kumimoji="1" lang="ja-JP" altLang="en-US"/>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497CB45-4C69-4E9B-AAF1-994973D189FD}" type="datetimeFigureOut">
              <a:rPr kumimoji="1" lang="ja-JP" altLang="en-US" smtClean="0"/>
              <a:t>2018/8/15</a:t>
            </a:fld>
            <a:endParaRPr kumimoji="1" lang="ja-JP" altLang="en-US"/>
          </a:p>
        </p:txBody>
      </p:sp>
      <p:sp>
        <p:nvSpPr>
          <p:cNvPr id="4" name="フッター プレースホルダー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kumimoji="1" lang="zh-TW" altLang="en-US" smtClean="0"/>
              <a:t>介護離職防止活動</a:t>
            </a:r>
            <a:endParaRPr kumimoji="1" lang="ja-JP" altLang="en-US"/>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0CEC1BD-4613-4439-A1E0-4A37855AFB75}" type="slidenum">
              <a:rPr kumimoji="1" lang="ja-JP" altLang="en-US" smtClean="0"/>
              <a:t>‹#›</a:t>
            </a:fld>
            <a:endParaRPr kumimoji="1" lang="ja-JP" altLang="en-US"/>
          </a:p>
        </p:txBody>
      </p:sp>
    </p:spTree>
    <p:extLst>
      <p:ext uri="{BB962C8B-B14F-4D97-AF65-F5344CB8AC3E}">
        <p14:creationId xmlns:p14="http://schemas.microsoft.com/office/powerpoint/2010/main" val="383963147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r>
              <a:rPr kumimoji="1" lang="ja-JP" altLang="en-US" smtClean="0"/>
              <a:t>はぐろサロン介護ネットワーク</a:t>
            </a:r>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A2241E5-2BBF-4441-B766-E13507CFD1F2}" type="datetimeFigureOut">
              <a:rPr kumimoji="1" lang="ja-JP" altLang="en-US" smtClean="0"/>
              <a:t>2018/8/15</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r>
              <a:rPr kumimoji="1" lang="zh-TW" altLang="en-US" smtClean="0"/>
              <a:t>介護離職防止活動</a:t>
            </a:r>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13AE4AC-FF4E-41A3-9383-53538400F4FE}" type="slidenum">
              <a:rPr kumimoji="1" lang="ja-JP" altLang="en-US" smtClean="0"/>
              <a:t>‹#›</a:t>
            </a:fld>
            <a:endParaRPr kumimoji="1" lang="ja-JP" altLang="en-US"/>
          </a:p>
        </p:txBody>
      </p:sp>
    </p:spTree>
    <p:extLst>
      <p:ext uri="{BB962C8B-B14F-4D97-AF65-F5344CB8AC3E}">
        <p14:creationId xmlns:p14="http://schemas.microsoft.com/office/powerpoint/2010/main" val="3629444532"/>
      </p:ext>
    </p:extLst>
  </p:cSld>
  <p:clrMap bg1="lt1" tx1="dk1" bg2="lt2" tx2="dk2" accent1="accent1" accent2="accent2" accent3="accent3" accent4="accent4" accent5="accent5" accent6="accent6" hlink="hlink" folHlink="folHlink"/>
  <p:hf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13AE4AC-FF4E-41A3-9383-53538400F4FE}" type="slidenum">
              <a:rPr kumimoji="1" lang="ja-JP" altLang="en-US" smtClean="0"/>
              <a:t>19</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はぐろサロン介護ネットワーク</a:t>
            </a:r>
            <a:endParaRPr kumimoji="1" lang="ja-JP" altLang="en-US"/>
          </a:p>
        </p:txBody>
      </p:sp>
      <p:sp>
        <p:nvSpPr>
          <p:cNvPr id="6" name="フッター プレースホルダー 5"/>
          <p:cNvSpPr>
            <a:spLocks noGrp="1"/>
          </p:cNvSpPr>
          <p:nvPr>
            <p:ph type="ftr" sz="quarter" idx="12"/>
          </p:nvPr>
        </p:nvSpPr>
        <p:spPr/>
        <p:txBody>
          <a:bodyPr/>
          <a:lstStyle/>
          <a:p>
            <a:r>
              <a:rPr kumimoji="1" lang="zh-TW" altLang="en-US" smtClean="0"/>
              <a:t>介護離職防止活動</a:t>
            </a:r>
            <a:endParaRPr kumimoji="1" lang="ja-JP" altLang="en-US"/>
          </a:p>
        </p:txBody>
      </p:sp>
    </p:spTree>
    <p:extLst>
      <p:ext uri="{BB962C8B-B14F-4D97-AF65-F5344CB8AC3E}">
        <p14:creationId xmlns:p14="http://schemas.microsoft.com/office/powerpoint/2010/main" val="1711627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8/15/2018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file:///C:\Users\naomi2\Desktop\2040&#22320;&#22495;&#21253;&#25324;&#12465;&#12450;&#30740;&#31350;&#20250;.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106194" y="701648"/>
            <a:ext cx="2954655" cy="923330"/>
          </a:xfrm>
          <a:prstGeom prst="rect">
            <a:avLst/>
          </a:prstGeom>
          <a:noFill/>
        </p:spPr>
        <p:txBody>
          <a:bodyPr wrap="none" lIns="91440" tIns="45720" rIns="91440" bIns="45720">
            <a:spAutoFit/>
          </a:bodyPr>
          <a:lstStyle/>
          <a:p>
            <a:pPr algn="ctr"/>
            <a:r>
              <a:rPr lang="ja-JP" alt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自己</a:t>
            </a:r>
            <a:r>
              <a:rPr lang="ja-JP" alt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紹介</a:t>
            </a:r>
            <a:endParaRPr lang="ja-JP" alt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3" name="図 2"/>
          <p:cNvPicPr/>
          <p:nvPr/>
        </p:nvPicPr>
        <p:blipFill>
          <a:blip r:embed="rId2" cstate="print">
            <a:extLst>
              <a:ext uri="{28A0092B-C50C-407E-A947-70E740481C1C}">
                <a14:useLocalDpi xmlns:a14="http://schemas.microsoft.com/office/drawing/2010/main" val="0"/>
              </a:ext>
            </a:extLst>
          </a:blip>
          <a:stretch>
            <a:fillRect/>
          </a:stretch>
        </p:blipFill>
        <p:spPr bwMode="auto">
          <a:xfrm>
            <a:off x="8673208" y="452968"/>
            <a:ext cx="2110691" cy="1420690"/>
          </a:xfrm>
          <a:prstGeom prst="ellipse">
            <a:avLst/>
          </a:prstGeom>
          <a:ln w="9525" cap="flat" cmpd="sng" algn="ctr">
            <a:solidFill>
              <a:srgbClr val="F79646">
                <a:lumMod val="50000"/>
              </a:srgbClr>
            </a:solidFill>
            <a:prstDash val="solid"/>
            <a:round/>
            <a:headEnd type="none" w="med" len="med"/>
            <a:tailEnd type="none" w="med" len="med"/>
          </a:ln>
          <a:effectLst>
            <a:glow rad="127000">
              <a:schemeClr val="bg1"/>
            </a:glow>
          </a:effectLst>
          <a:extLst>
            <a:ext uri="{53640926-AAD7-44D8-BBD7-CCE9431645EC}">
              <a14:shadowObscured xmlns:a14="http://schemas.microsoft.com/office/drawing/2010/main"/>
            </a:ext>
          </a:extLst>
        </p:spPr>
      </p:pic>
      <p:sp>
        <p:nvSpPr>
          <p:cNvPr id="4" name="テキスト ボックス 3"/>
          <p:cNvSpPr txBox="1"/>
          <p:nvPr/>
        </p:nvSpPr>
        <p:spPr>
          <a:xfrm>
            <a:off x="2341418" y="1873658"/>
            <a:ext cx="8210525" cy="4893647"/>
          </a:xfrm>
          <a:prstGeom prst="rect">
            <a:avLst/>
          </a:prstGeom>
          <a:noFill/>
        </p:spPr>
        <p:txBody>
          <a:bodyPr wrap="square" rtlCol="0">
            <a:spAutoFit/>
          </a:bodyPr>
          <a:lstStyle/>
          <a:p>
            <a:pPr lvl="0"/>
            <a:r>
              <a:rPr kumimoji="1" lang="ja-JP" altLang="en-US" sz="2400" dirty="0" smtClean="0">
                <a:solidFill>
                  <a:prstClr val="black"/>
                </a:solidFill>
              </a:rPr>
              <a:t>・</a:t>
            </a:r>
            <a:r>
              <a:rPr kumimoji="1" lang="en-US" altLang="ja-JP" sz="2400" dirty="0">
                <a:solidFill>
                  <a:prstClr val="black"/>
                </a:solidFill>
              </a:rPr>
              <a:t>NPO</a:t>
            </a:r>
            <a:r>
              <a:rPr kumimoji="1" lang="ja-JP" altLang="en-US" sz="2400" dirty="0">
                <a:solidFill>
                  <a:prstClr val="black"/>
                </a:solidFill>
              </a:rPr>
              <a:t>法人いせさきはぐ</a:t>
            </a:r>
            <a:r>
              <a:rPr kumimoji="1" lang="ja-JP" altLang="en-US" sz="2400" dirty="0" err="1">
                <a:solidFill>
                  <a:prstClr val="black"/>
                </a:solidFill>
              </a:rPr>
              <a:t>ろ</a:t>
            </a:r>
            <a:r>
              <a:rPr kumimoji="1" lang="ja-JP" altLang="en-US" sz="2400" dirty="0">
                <a:solidFill>
                  <a:prstClr val="black"/>
                </a:solidFill>
              </a:rPr>
              <a:t>サロン理事長</a:t>
            </a:r>
          </a:p>
          <a:p>
            <a:pPr lvl="0"/>
            <a:r>
              <a:rPr kumimoji="1" lang="ja-JP" altLang="en-US" sz="2400" dirty="0">
                <a:solidFill>
                  <a:prstClr val="black"/>
                </a:solidFill>
              </a:rPr>
              <a:t>「住み慣れた地域で最後まで安心して暮らすために！</a:t>
            </a:r>
            <a:r>
              <a:rPr kumimoji="1" lang="ja-JP" altLang="en-US" sz="2400" dirty="0" smtClean="0">
                <a:solidFill>
                  <a:prstClr val="black"/>
                </a:solidFill>
              </a:rPr>
              <a:t>」</a:t>
            </a:r>
            <a:endParaRPr kumimoji="1" lang="en-US" altLang="ja-JP" sz="2400" dirty="0" smtClean="0">
              <a:solidFill>
                <a:prstClr val="black"/>
              </a:solidFill>
            </a:endParaRPr>
          </a:p>
          <a:p>
            <a:pPr lvl="0"/>
            <a:endParaRPr kumimoji="1" lang="ja-JP" altLang="en-US" sz="2400" dirty="0">
              <a:solidFill>
                <a:prstClr val="black"/>
              </a:solidFill>
            </a:endParaRPr>
          </a:p>
          <a:p>
            <a:pPr lvl="0"/>
            <a:r>
              <a:rPr kumimoji="1" lang="ja-JP" altLang="en-US" sz="2400" dirty="0" smtClean="0">
                <a:solidFill>
                  <a:prstClr val="black"/>
                </a:solidFill>
              </a:rPr>
              <a:t>　　　</a:t>
            </a:r>
            <a:r>
              <a:rPr kumimoji="1" lang="zh-TW" altLang="en-US" sz="2400" dirty="0" smtClean="0">
                <a:solidFill>
                  <a:prstClr val="black"/>
                </a:solidFill>
              </a:rPr>
              <a:t>昭和</a:t>
            </a:r>
            <a:r>
              <a:rPr kumimoji="1" lang="en-US" altLang="zh-TW" sz="2400" dirty="0">
                <a:solidFill>
                  <a:prstClr val="black"/>
                </a:solidFill>
              </a:rPr>
              <a:t>44</a:t>
            </a:r>
            <a:r>
              <a:rPr kumimoji="1" lang="zh-TW" altLang="en-US" sz="2400" dirty="0">
                <a:solidFill>
                  <a:prstClr val="black"/>
                </a:solidFill>
              </a:rPr>
              <a:t>年豊受中学校卒業</a:t>
            </a:r>
          </a:p>
          <a:p>
            <a:r>
              <a:rPr kumimoji="1" lang="ja-JP" altLang="en-US" sz="2400" dirty="0" smtClean="0"/>
              <a:t>・群馬県地域密着型サービス連絡</a:t>
            </a:r>
            <a:r>
              <a:rPr kumimoji="1" lang="ja-JP" altLang="en-US" sz="2400" dirty="0"/>
              <a:t>協</a:t>
            </a:r>
            <a:r>
              <a:rPr kumimoji="1" lang="ja-JP" altLang="en-US" sz="2400" dirty="0" smtClean="0"/>
              <a:t>議会</a:t>
            </a:r>
            <a:r>
              <a:rPr kumimoji="1" lang="ja-JP" altLang="en-US" sz="2400" dirty="0"/>
              <a:t>監事</a:t>
            </a:r>
            <a:endParaRPr kumimoji="1" lang="en-US" altLang="ja-JP" sz="2400" dirty="0" smtClean="0"/>
          </a:p>
          <a:p>
            <a:r>
              <a:rPr kumimoji="1" lang="ja-JP" altLang="en-US" sz="2400" dirty="0" smtClean="0"/>
              <a:t>・伊勢崎市小規模多機能事業者連絡会代表</a:t>
            </a:r>
            <a:endParaRPr kumimoji="1" lang="en-US" altLang="ja-JP" sz="2400" dirty="0" smtClean="0"/>
          </a:p>
          <a:p>
            <a:r>
              <a:rPr kumimoji="1" lang="ja-JP" altLang="en-US" sz="2400" dirty="0" smtClean="0"/>
              <a:t>・</a:t>
            </a:r>
            <a:r>
              <a:rPr kumimoji="1" lang="ja-JP" altLang="en-US" sz="2400" dirty="0"/>
              <a:t>有限会社さくらファミリー　代表取締役　櫻場一典</a:t>
            </a:r>
          </a:p>
          <a:p>
            <a:endParaRPr kumimoji="1" lang="en-US" altLang="ja-JP" sz="2400" dirty="0" smtClean="0"/>
          </a:p>
          <a:p>
            <a:r>
              <a:rPr kumimoji="1" lang="ja-JP" altLang="en-US" sz="2400" dirty="0" smtClean="0"/>
              <a:t>＜運営介護事業所＞</a:t>
            </a:r>
            <a:endParaRPr kumimoji="1" lang="en-US" altLang="ja-JP" sz="2400" dirty="0" smtClean="0"/>
          </a:p>
          <a:p>
            <a:r>
              <a:rPr kumimoji="1" lang="ja-JP" altLang="en-US" sz="2400" dirty="0" smtClean="0"/>
              <a:t>　　理念</a:t>
            </a:r>
            <a:r>
              <a:rPr kumimoji="1" lang="ja-JP" altLang="en-US" sz="2400" dirty="0"/>
              <a:t>：</a:t>
            </a:r>
            <a:r>
              <a:rPr kumimoji="1" lang="ja-JP" altLang="en-US" sz="2400" dirty="0" smtClean="0"/>
              <a:t>受ける側がつくる介護サービス</a:t>
            </a:r>
            <a:endParaRPr kumimoji="1" lang="en-US" altLang="ja-JP" sz="2400" dirty="0"/>
          </a:p>
          <a:p>
            <a:r>
              <a:rPr kumimoji="1" lang="ja-JP" altLang="en-US" sz="2400" dirty="0" smtClean="0"/>
              <a:t>●多機能ハウスひなたぼっこ（小規模多機能）</a:t>
            </a:r>
            <a:endParaRPr kumimoji="1" lang="en-US" altLang="ja-JP" sz="2400" dirty="0" smtClean="0"/>
          </a:p>
          <a:p>
            <a:r>
              <a:rPr kumimoji="1" lang="ja-JP" altLang="en-US" sz="2400" dirty="0" smtClean="0"/>
              <a:t>●ひなたぼっこ昭和館（小規模多機能）</a:t>
            </a:r>
            <a:endParaRPr kumimoji="1" lang="en-US" altLang="ja-JP" sz="2400" dirty="0" smtClean="0"/>
          </a:p>
          <a:p>
            <a:r>
              <a:rPr kumimoji="1" lang="ja-JP" altLang="en-US" sz="2400" dirty="0" smtClean="0"/>
              <a:t>●ひなたぼっこみんなの家（住宅型有料老人ホーム）</a:t>
            </a:r>
            <a:endParaRPr kumimoji="1" lang="en-US" altLang="ja-JP" sz="2400" dirty="0" smtClean="0"/>
          </a:p>
        </p:txBody>
      </p:sp>
    </p:spTree>
    <p:extLst>
      <p:ext uri="{BB962C8B-B14F-4D97-AF65-F5344CB8AC3E}">
        <p14:creationId xmlns:p14="http://schemas.microsoft.com/office/powerpoint/2010/main" val="3783687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174007" y="691163"/>
            <a:ext cx="7022938" cy="839858"/>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nchor="ctr" anchorCtr="0">
            <a:noAutofit/>
          </a:bodyPr>
          <a:lstStyle/>
          <a:p>
            <a:pPr algn="ctr"/>
            <a:r>
              <a:rPr kumimoji="1" lang="ja-JP" altLang="en-US" sz="4000" b="1" dirty="0" smtClean="0">
                <a:latin typeface="メイリオ" pitchFamily="50" charset="-128"/>
                <a:ea typeface="メイリオ" pitchFamily="50" charset="-128"/>
                <a:cs typeface="メイリオ" pitchFamily="50" charset="-128"/>
              </a:rPr>
              <a:t>介護：３ </a:t>
            </a:r>
            <a:r>
              <a:rPr kumimoji="1" lang="ja-JP" altLang="en-US" sz="4000" b="1" dirty="0">
                <a:latin typeface="メイリオ" pitchFamily="50" charset="-128"/>
                <a:ea typeface="メイリオ" pitchFamily="50" charset="-128"/>
                <a:cs typeface="メイリオ" pitchFamily="50" charset="-128"/>
              </a:rPr>
              <a:t>つ の </a:t>
            </a:r>
            <a:r>
              <a:rPr lang="ja-JP" altLang="en-US" sz="4000" b="1" dirty="0" smtClean="0">
                <a:latin typeface="メイリオ" pitchFamily="50" charset="-128"/>
                <a:ea typeface="メイリオ" pitchFamily="50" charset="-128"/>
                <a:cs typeface="メイリオ" pitchFamily="50" charset="-128"/>
              </a:rPr>
              <a:t>視点</a:t>
            </a:r>
            <a:endParaRPr kumimoji="1" lang="ja-JP" altLang="en-US" sz="4000" b="1" dirty="0">
              <a:latin typeface="メイリオ" pitchFamily="50" charset="-128"/>
              <a:ea typeface="メイリオ" pitchFamily="50" charset="-128"/>
              <a:cs typeface="メイリオ" pitchFamily="50" charset="-128"/>
            </a:endParaRPr>
          </a:p>
        </p:txBody>
      </p:sp>
      <p:sp>
        <p:nvSpPr>
          <p:cNvPr id="3" name="正方形/長方形 2"/>
          <p:cNvSpPr/>
          <p:nvPr/>
        </p:nvSpPr>
        <p:spPr>
          <a:xfrm>
            <a:off x="2615900" y="1820815"/>
            <a:ext cx="790481" cy="693785"/>
          </a:xfrm>
          <a:prstGeom prst="rect">
            <a:avLst/>
          </a:prstGeom>
          <a:ln>
            <a:solidFill>
              <a:schemeClr val="bg1"/>
            </a:solidFill>
          </a:ln>
          <a:effectLst/>
        </p:spPr>
        <p:style>
          <a:lnRef idx="3">
            <a:schemeClr val="lt1"/>
          </a:lnRef>
          <a:fillRef idx="1">
            <a:schemeClr val="accent3"/>
          </a:fillRef>
          <a:effectRef idx="1">
            <a:schemeClr val="accent3"/>
          </a:effectRef>
          <a:fontRef idx="minor">
            <a:schemeClr val="lt1"/>
          </a:fontRef>
        </p:style>
        <p:txBody>
          <a:bodyPr rtlCol="0" anchor="ctr"/>
          <a:lstStyle/>
          <a:p>
            <a:pPr algn="ctr"/>
            <a:r>
              <a:rPr kumimoji="1" lang="ja-JP" altLang="en-US" sz="2000" dirty="0"/>
              <a:t>１</a:t>
            </a:r>
          </a:p>
        </p:txBody>
      </p:sp>
      <p:sp>
        <p:nvSpPr>
          <p:cNvPr id="4" name="正方形/長方形 11"/>
          <p:cNvSpPr>
            <a:spLocks noChangeArrowheads="1"/>
          </p:cNvSpPr>
          <p:nvPr/>
        </p:nvSpPr>
        <p:spPr bwMode="auto">
          <a:xfrm>
            <a:off x="3894752" y="1800270"/>
            <a:ext cx="7333541" cy="830997"/>
          </a:xfrm>
          <a:prstGeom prst="rect">
            <a:avLst/>
          </a:prstGeom>
          <a:noFill/>
          <a:ln w="9525">
            <a:noFill/>
            <a:miter lim="800000"/>
            <a:headEnd/>
            <a:tailEnd/>
          </a:ln>
        </p:spPr>
        <p:txBody>
          <a:bodyPr wrap="square" anchor="ctr">
            <a:spAutoFit/>
          </a:bodyPr>
          <a:lstStyle/>
          <a:p>
            <a:r>
              <a:rPr lang="ja-JP" altLang="ja-JP" sz="2400" dirty="0">
                <a:latin typeface="メイリオ" pitchFamily="50" charset="-128"/>
                <a:ea typeface="メイリオ" pitchFamily="50" charset="-128"/>
                <a:cs typeface="メイリオ" pitchFamily="50" charset="-128"/>
              </a:rPr>
              <a:t>介護</a:t>
            </a:r>
            <a:r>
              <a:rPr lang="ja-JP" altLang="ja-JP" sz="2400" dirty="0" smtClean="0">
                <a:latin typeface="メイリオ" pitchFamily="50" charset="-128"/>
                <a:ea typeface="メイリオ" pitchFamily="50" charset="-128"/>
                <a:cs typeface="メイリオ" pitchFamily="50" charset="-128"/>
              </a:rPr>
              <a:t>は</a:t>
            </a:r>
            <a:r>
              <a:rPr lang="ja-JP" altLang="en-US" sz="2400" dirty="0" smtClean="0">
                <a:latin typeface="メイリオ" pitchFamily="50" charset="-128"/>
                <a:ea typeface="メイリオ" pitchFamily="50" charset="-128"/>
                <a:cs typeface="メイリオ" pitchFamily="50" charset="-128"/>
              </a:rPr>
              <a:t>、すべての</a:t>
            </a:r>
            <a:r>
              <a:rPr lang="ja-JP" altLang="en-US" sz="2400" dirty="0">
                <a:latin typeface="メイリオ" pitchFamily="50" charset="-128"/>
                <a:ea typeface="メイリオ" pitchFamily="50" charset="-128"/>
                <a:cs typeface="メイリオ" pitchFamily="50" charset="-128"/>
              </a:rPr>
              <a:t>人</a:t>
            </a:r>
            <a:r>
              <a:rPr lang="ja-JP" altLang="ja-JP" sz="2400" dirty="0" smtClean="0">
                <a:latin typeface="メイリオ" pitchFamily="50" charset="-128"/>
                <a:ea typeface="メイリオ" pitchFamily="50" charset="-128"/>
                <a:cs typeface="メイリオ" pitchFamily="50" charset="-128"/>
              </a:rPr>
              <a:t>が</a:t>
            </a:r>
            <a:r>
              <a:rPr lang="ja-JP" altLang="ja-JP" sz="2400" dirty="0">
                <a:latin typeface="メイリオ" pitchFamily="50" charset="-128"/>
                <a:ea typeface="メイリオ" pitchFamily="50" charset="-128"/>
                <a:cs typeface="メイリオ" pitchFamily="50" charset="-128"/>
              </a:rPr>
              <a:t>直面する課題です。</a:t>
            </a:r>
          </a:p>
          <a:p>
            <a:r>
              <a:rPr lang="ja-JP" altLang="en-US" sz="2400" dirty="0">
                <a:latin typeface="メイリオ" pitchFamily="50" charset="-128"/>
                <a:ea typeface="メイリオ" pitchFamily="50" charset="-128"/>
                <a:cs typeface="メイリオ" pitchFamily="50" charset="-128"/>
              </a:rPr>
              <a:t>備えあれば憂いなし、今から準備をしましょう。</a:t>
            </a:r>
            <a:endParaRPr lang="ja-JP" altLang="ja-JP" sz="2400" dirty="0">
              <a:latin typeface="メイリオ" pitchFamily="50" charset="-128"/>
              <a:ea typeface="メイリオ" pitchFamily="50" charset="-128"/>
              <a:cs typeface="メイリオ" pitchFamily="50" charset="-128"/>
            </a:endParaRPr>
          </a:p>
        </p:txBody>
      </p:sp>
      <p:sp>
        <p:nvSpPr>
          <p:cNvPr id="5" name="正方形/長方形 4"/>
          <p:cNvSpPr/>
          <p:nvPr/>
        </p:nvSpPr>
        <p:spPr>
          <a:xfrm>
            <a:off x="2615900" y="3137338"/>
            <a:ext cx="772831" cy="662517"/>
          </a:xfrm>
          <a:prstGeom prst="rect">
            <a:avLst/>
          </a:prstGeom>
          <a:ln>
            <a:solidFill>
              <a:schemeClr val="bg1"/>
            </a:solidFill>
          </a:ln>
          <a:effectLst/>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ja-JP" sz="2000" dirty="0"/>
              <a:t>2</a:t>
            </a:r>
            <a:endParaRPr kumimoji="1" lang="ja-JP" altLang="en-US" sz="2000" dirty="0"/>
          </a:p>
        </p:txBody>
      </p:sp>
      <p:sp>
        <p:nvSpPr>
          <p:cNvPr id="6" name="正方形/長方形 13"/>
          <p:cNvSpPr>
            <a:spLocks noChangeArrowheads="1"/>
          </p:cNvSpPr>
          <p:nvPr/>
        </p:nvSpPr>
        <p:spPr bwMode="auto">
          <a:xfrm>
            <a:off x="3894752" y="3053097"/>
            <a:ext cx="6443972" cy="830997"/>
          </a:xfrm>
          <a:prstGeom prst="rect">
            <a:avLst/>
          </a:prstGeom>
          <a:noFill/>
          <a:ln w="9525">
            <a:noFill/>
            <a:miter lim="800000"/>
            <a:headEnd/>
            <a:tailEnd/>
          </a:ln>
        </p:spPr>
        <p:txBody>
          <a:bodyPr wrap="square" anchor="ctr">
            <a:spAutoFit/>
          </a:bodyPr>
          <a:lstStyle/>
          <a:p>
            <a:r>
              <a:rPr lang="ja-JP" altLang="en-US" sz="2400" dirty="0">
                <a:latin typeface="メイリオ" pitchFamily="50" charset="-128"/>
                <a:ea typeface="メイリオ" pitchFamily="50" charset="-128"/>
                <a:cs typeface="メイリオ" pitchFamily="50" charset="-128"/>
              </a:rPr>
              <a:t>ひとりで抱え込まずに、人事部・</a:t>
            </a:r>
            <a:r>
              <a:rPr lang="ja-JP" altLang="ja-JP" sz="2400" dirty="0">
                <a:latin typeface="メイリオ" pitchFamily="50" charset="-128"/>
                <a:ea typeface="メイリオ" pitchFamily="50" charset="-128"/>
                <a:cs typeface="メイリオ" pitchFamily="50" charset="-128"/>
              </a:rPr>
              <a:t>専門家に</a:t>
            </a:r>
            <a:r>
              <a:rPr lang="ja-JP" altLang="ja-JP" sz="2400" dirty="0" smtClean="0">
                <a:latin typeface="メイリオ" pitchFamily="50" charset="-128"/>
                <a:ea typeface="メイリオ" pitchFamily="50" charset="-128"/>
                <a:cs typeface="メイリオ" pitchFamily="50" charset="-128"/>
              </a:rPr>
              <a:t>相</a:t>
            </a:r>
            <a:endParaRPr lang="en-US" altLang="ja-JP" sz="2400" dirty="0" smtClean="0">
              <a:latin typeface="メイリオ" pitchFamily="50" charset="-128"/>
              <a:ea typeface="メイリオ" pitchFamily="50" charset="-128"/>
              <a:cs typeface="メイリオ" pitchFamily="50" charset="-128"/>
            </a:endParaRPr>
          </a:p>
          <a:p>
            <a:r>
              <a:rPr lang="ja-JP" altLang="ja-JP" sz="2400" dirty="0" smtClean="0">
                <a:latin typeface="メイリオ" pitchFamily="50" charset="-128"/>
                <a:ea typeface="メイリオ" pitchFamily="50" charset="-128"/>
                <a:cs typeface="メイリオ" pitchFamily="50" charset="-128"/>
              </a:rPr>
              <a:t>談</a:t>
            </a:r>
            <a:r>
              <a:rPr lang="ja-JP" altLang="ja-JP" sz="2400" dirty="0">
                <a:latin typeface="メイリオ" pitchFamily="50" charset="-128"/>
                <a:ea typeface="メイリオ" pitchFamily="50" charset="-128"/>
                <a:cs typeface="メイリオ" pitchFamily="50" charset="-128"/>
              </a:rPr>
              <a:t>しましょう。</a:t>
            </a:r>
            <a:endParaRPr lang="en-US" altLang="ja-JP" sz="2400" dirty="0">
              <a:latin typeface="メイリオ" pitchFamily="50" charset="-128"/>
              <a:ea typeface="メイリオ" pitchFamily="50" charset="-128"/>
              <a:cs typeface="メイリオ" pitchFamily="50" charset="-128"/>
            </a:endParaRPr>
          </a:p>
        </p:txBody>
      </p:sp>
      <p:sp>
        <p:nvSpPr>
          <p:cNvPr id="7" name="正方形/長方形 6"/>
          <p:cNvSpPr/>
          <p:nvPr/>
        </p:nvSpPr>
        <p:spPr>
          <a:xfrm>
            <a:off x="2615901" y="4422593"/>
            <a:ext cx="790482" cy="727632"/>
          </a:xfrm>
          <a:prstGeom prst="rect">
            <a:avLst/>
          </a:prstGeom>
          <a:ln>
            <a:solidFill>
              <a:schemeClr val="bg1"/>
            </a:solidFill>
          </a:ln>
          <a:effectLst/>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ja-JP" sz="2000" dirty="0"/>
              <a:t>3</a:t>
            </a:r>
            <a:endParaRPr kumimoji="1" lang="ja-JP" altLang="en-US" sz="2000" dirty="0"/>
          </a:p>
        </p:txBody>
      </p:sp>
      <p:sp>
        <p:nvSpPr>
          <p:cNvPr id="8" name="正方形/長方形 15"/>
          <p:cNvSpPr>
            <a:spLocks noChangeArrowheads="1"/>
          </p:cNvSpPr>
          <p:nvPr/>
        </p:nvSpPr>
        <p:spPr bwMode="auto">
          <a:xfrm>
            <a:off x="3894753" y="4422592"/>
            <a:ext cx="6486376" cy="1569660"/>
          </a:xfrm>
          <a:prstGeom prst="rect">
            <a:avLst/>
          </a:prstGeom>
          <a:noFill/>
          <a:ln w="9525">
            <a:noFill/>
            <a:miter lim="800000"/>
            <a:headEnd/>
            <a:tailEnd/>
          </a:ln>
        </p:spPr>
        <p:txBody>
          <a:bodyPr wrap="square" anchor="ctr">
            <a:spAutoFit/>
          </a:bodyPr>
          <a:lstStyle/>
          <a:p>
            <a:r>
              <a:rPr lang="ja-JP" altLang="ja-JP" sz="2400" dirty="0">
                <a:latin typeface="メイリオ" pitchFamily="50" charset="-128"/>
                <a:ea typeface="メイリオ" pitchFamily="50" charset="-128"/>
                <a:cs typeface="メイリオ" pitchFamily="50" charset="-128"/>
              </a:rPr>
              <a:t>仕事と介護の両立は大変ですが、仕事を辞めて介護に専念するとさらに大変です。</a:t>
            </a:r>
            <a:endParaRPr lang="en-US" altLang="ja-JP" sz="2400" dirty="0">
              <a:latin typeface="メイリオ" pitchFamily="50" charset="-128"/>
              <a:ea typeface="メイリオ" pitchFamily="50" charset="-128"/>
              <a:cs typeface="メイリオ" pitchFamily="50" charset="-128"/>
            </a:endParaRPr>
          </a:p>
          <a:p>
            <a:r>
              <a:rPr lang="ja-JP" altLang="ja-JP" sz="2400" dirty="0">
                <a:latin typeface="メイリオ" pitchFamily="50" charset="-128"/>
                <a:ea typeface="メイリオ" pitchFamily="50" charset="-128"/>
                <a:cs typeface="メイリオ" pitchFamily="50" charset="-128"/>
              </a:rPr>
              <a:t>仕事と介護の両立は、</a:t>
            </a:r>
            <a:r>
              <a:rPr lang="ja-JP" altLang="en-US" sz="2400" dirty="0">
                <a:latin typeface="メイリオ" pitchFamily="50" charset="-128"/>
                <a:ea typeface="メイリオ" pitchFamily="50" charset="-128"/>
                <a:cs typeface="メイリオ" pitchFamily="50" charset="-128"/>
              </a:rPr>
              <a:t>誰もが関わる課題だと認識すること</a:t>
            </a:r>
            <a:r>
              <a:rPr lang="ja-JP" altLang="ja-JP" sz="2400" dirty="0">
                <a:latin typeface="メイリオ" pitchFamily="50" charset="-128"/>
                <a:ea typeface="メイリオ" pitchFamily="50" charset="-128"/>
                <a:cs typeface="メイリオ" pitchFamily="50" charset="-128"/>
              </a:rPr>
              <a:t>が大切です。</a:t>
            </a:r>
            <a:endParaRPr lang="ja-JP" altLang="en-US" sz="24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536169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030509" y="274844"/>
            <a:ext cx="6427693" cy="2064944"/>
          </a:xfrm>
          <a:prstGeom prst="roundRect">
            <a:avLst>
              <a:gd name="adj"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solidFill>
                  <a:schemeClr val="accent3">
                    <a:lumMod val="50000"/>
                  </a:schemeClr>
                </a:solidFill>
                <a:latin typeface="メイリオ" pitchFamily="50" charset="-128"/>
                <a:ea typeface="メイリオ" pitchFamily="50" charset="-128"/>
                <a:cs typeface="メイリオ" pitchFamily="50" charset="-128"/>
              </a:rPr>
              <a:t>家にいて介護すれば、安い　</a:t>
            </a:r>
            <a:r>
              <a:rPr lang="en-US" altLang="ja-JP" sz="2800" b="1" dirty="0" smtClean="0">
                <a:solidFill>
                  <a:schemeClr val="accent3">
                    <a:lumMod val="50000"/>
                  </a:schemeClr>
                </a:solidFill>
                <a:latin typeface="メイリオ" pitchFamily="50" charset="-128"/>
                <a:ea typeface="メイリオ" pitchFamily="50" charset="-128"/>
                <a:cs typeface="メイリオ" pitchFamily="50" charset="-128"/>
              </a:rPr>
              <a:t>5~6</a:t>
            </a:r>
            <a:r>
              <a:rPr lang="ja-JP" altLang="en-US" sz="2800" b="1" dirty="0" smtClean="0">
                <a:solidFill>
                  <a:schemeClr val="accent3">
                    <a:lumMod val="50000"/>
                  </a:schemeClr>
                </a:solidFill>
                <a:latin typeface="メイリオ" pitchFamily="50" charset="-128"/>
                <a:ea typeface="メイリオ" pitchFamily="50" charset="-128"/>
                <a:cs typeface="メイリオ" pitchFamily="50" charset="-128"/>
              </a:rPr>
              <a:t>万</a:t>
            </a:r>
            <a:endParaRPr lang="en-US" altLang="ja-JP" sz="2800" b="1" dirty="0" smtClean="0">
              <a:solidFill>
                <a:schemeClr val="accent3">
                  <a:lumMod val="50000"/>
                </a:schemeClr>
              </a:solidFill>
              <a:latin typeface="メイリオ" pitchFamily="50" charset="-128"/>
              <a:ea typeface="メイリオ" pitchFamily="50" charset="-128"/>
              <a:cs typeface="メイリオ" pitchFamily="50" charset="-128"/>
            </a:endParaRPr>
          </a:p>
          <a:p>
            <a:pPr algn="ctr">
              <a:defRPr/>
            </a:pPr>
            <a:r>
              <a:rPr lang="ja-JP" altLang="en-US" sz="2800" b="1" dirty="0" smtClean="0">
                <a:solidFill>
                  <a:schemeClr val="accent3">
                    <a:lumMod val="50000"/>
                  </a:schemeClr>
                </a:solidFill>
                <a:latin typeface="メイリオ" pitchFamily="50" charset="-128"/>
                <a:ea typeface="メイリオ" pitchFamily="50" charset="-128"/>
                <a:cs typeface="メイリオ" pitchFamily="50" charset="-128"/>
              </a:rPr>
              <a:t>施設入居は高額になる　</a:t>
            </a:r>
            <a:r>
              <a:rPr lang="en-US" altLang="ja-JP" sz="2800" b="1" dirty="0" smtClean="0">
                <a:solidFill>
                  <a:schemeClr val="accent3">
                    <a:lumMod val="50000"/>
                  </a:schemeClr>
                </a:solidFill>
                <a:latin typeface="メイリオ" pitchFamily="50" charset="-128"/>
                <a:ea typeface="メイリオ" pitchFamily="50" charset="-128"/>
                <a:cs typeface="メイリオ" pitchFamily="50" charset="-128"/>
              </a:rPr>
              <a:t>12</a:t>
            </a:r>
            <a:r>
              <a:rPr lang="ja-JP" altLang="en-US" sz="2800" b="1" dirty="0" smtClean="0">
                <a:solidFill>
                  <a:schemeClr val="accent3">
                    <a:lumMod val="50000"/>
                  </a:schemeClr>
                </a:solidFill>
                <a:latin typeface="メイリオ" pitchFamily="50" charset="-128"/>
                <a:ea typeface="メイリオ" pitchFamily="50" charset="-128"/>
                <a:cs typeface="メイリオ" pitchFamily="50" charset="-128"/>
              </a:rPr>
              <a:t>～</a:t>
            </a:r>
            <a:r>
              <a:rPr lang="en-US" altLang="ja-JP" sz="2800" b="1" dirty="0" smtClean="0">
                <a:solidFill>
                  <a:schemeClr val="accent3">
                    <a:lumMod val="50000"/>
                  </a:schemeClr>
                </a:solidFill>
                <a:latin typeface="メイリオ" pitchFamily="50" charset="-128"/>
                <a:ea typeface="メイリオ" pitchFamily="50" charset="-128"/>
                <a:cs typeface="メイリオ" pitchFamily="50" charset="-128"/>
              </a:rPr>
              <a:t>15</a:t>
            </a:r>
            <a:r>
              <a:rPr lang="ja-JP" altLang="en-US" sz="2800" b="1" dirty="0" smtClean="0">
                <a:solidFill>
                  <a:schemeClr val="accent3">
                    <a:lumMod val="50000"/>
                  </a:schemeClr>
                </a:solidFill>
                <a:latin typeface="メイリオ" pitchFamily="50" charset="-128"/>
                <a:ea typeface="メイリオ" pitchFamily="50" charset="-128"/>
                <a:cs typeface="メイリオ" pitchFamily="50" charset="-128"/>
              </a:rPr>
              <a:t>万</a:t>
            </a:r>
            <a:endParaRPr lang="en-US" altLang="ja-JP" sz="2800" b="1" dirty="0" smtClean="0">
              <a:solidFill>
                <a:schemeClr val="accent3">
                  <a:lumMod val="50000"/>
                </a:schemeClr>
              </a:solidFill>
              <a:latin typeface="メイリオ" pitchFamily="50" charset="-128"/>
              <a:ea typeface="メイリオ" pitchFamily="50" charset="-128"/>
              <a:cs typeface="メイリオ" pitchFamily="50" charset="-128"/>
            </a:endParaRPr>
          </a:p>
          <a:p>
            <a:pPr algn="ctr">
              <a:defRPr/>
            </a:pPr>
            <a:endParaRPr lang="en-US" altLang="ja-JP" sz="2800" b="1" dirty="0" smtClean="0">
              <a:solidFill>
                <a:schemeClr val="accent3">
                  <a:lumMod val="50000"/>
                </a:schemeClr>
              </a:solidFill>
              <a:latin typeface="メイリオ" pitchFamily="50" charset="-128"/>
              <a:ea typeface="メイリオ" pitchFamily="50" charset="-128"/>
              <a:cs typeface="メイリオ" pitchFamily="50" charset="-128"/>
            </a:endParaRPr>
          </a:p>
          <a:p>
            <a:pPr algn="ctr">
              <a:defRPr/>
            </a:pPr>
            <a:r>
              <a:rPr lang="ja-JP" altLang="en-US" sz="2800" dirty="0" smtClean="0">
                <a:solidFill>
                  <a:schemeClr val="accent3">
                    <a:lumMod val="50000"/>
                  </a:schemeClr>
                </a:solidFill>
                <a:latin typeface="UD デジタル 教科書体 NP-B" panose="02020700000000000000" pitchFamily="18" charset="-128"/>
                <a:ea typeface="UD デジタル 教科書体 NP-B" panose="02020700000000000000" pitchFamily="18" charset="-128"/>
                <a:cs typeface="メイリオ" pitchFamily="50" charset="-128"/>
              </a:rPr>
              <a:t>＜介護の５つの</a:t>
            </a:r>
            <a:r>
              <a:rPr lang="ja-JP" altLang="en-US" sz="2800" dirty="0">
                <a:solidFill>
                  <a:schemeClr val="accent3">
                    <a:lumMod val="50000"/>
                  </a:schemeClr>
                </a:solidFill>
                <a:latin typeface="UD デジタル 教科書体 NP-B" panose="02020700000000000000" pitchFamily="18" charset="-128"/>
                <a:ea typeface="UD デジタル 教科書体 NP-B" panose="02020700000000000000" pitchFamily="18" charset="-128"/>
                <a:cs typeface="メイリオ" pitchFamily="50" charset="-128"/>
              </a:rPr>
              <a:t>要点</a:t>
            </a:r>
            <a:r>
              <a:rPr lang="ja-JP" altLang="en-US" sz="2800" dirty="0" smtClean="0">
                <a:solidFill>
                  <a:schemeClr val="accent3">
                    <a:lumMod val="50000"/>
                  </a:schemeClr>
                </a:solidFill>
                <a:latin typeface="UD デジタル 教科書体 NP-B" panose="02020700000000000000" pitchFamily="18" charset="-128"/>
                <a:ea typeface="UD デジタル 教科書体 NP-B" panose="02020700000000000000" pitchFamily="18" charset="-128"/>
                <a:cs typeface="メイリオ" pitchFamily="50" charset="-128"/>
              </a:rPr>
              <a:t>＞</a:t>
            </a:r>
            <a:endParaRPr lang="ja-JP" altLang="en-US" sz="2800" dirty="0">
              <a:solidFill>
                <a:schemeClr val="accent3">
                  <a:lumMod val="50000"/>
                </a:schemeClr>
              </a:solidFill>
              <a:latin typeface="UD デジタル 教科書体 NP-B" panose="02020700000000000000" pitchFamily="18" charset="-128"/>
              <a:ea typeface="UD デジタル 教科書体 NP-B" panose="02020700000000000000" pitchFamily="18" charset="-128"/>
              <a:cs typeface="メイリオ" pitchFamily="50" charset="-128"/>
            </a:endParaRPr>
          </a:p>
        </p:txBody>
      </p:sp>
      <p:graphicFrame>
        <p:nvGraphicFramePr>
          <p:cNvPr id="3" name="Group 92"/>
          <p:cNvGraphicFramePr>
            <a:graphicFrameLocks noGrp="1"/>
          </p:cNvGraphicFramePr>
          <p:nvPr>
            <p:extLst>
              <p:ext uri="{D42A27DB-BD31-4B8C-83A1-F6EECF244321}">
                <p14:modId xmlns:p14="http://schemas.microsoft.com/office/powerpoint/2010/main" val="3593456969"/>
              </p:ext>
            </p:extLst>
          </p:nvPr>
        </p:nvGraphicFramePr>
        <p:xfrm>
          <a:off x="1949824" y="2339788"/>
          <a:ext cx="9654988" cy="4139255"/>
        </p:xfrm>
        <a:graphic>
          <a:graphicData uri="http://schemas.openxmlformats.org/drawingml/2006/table">
            <a:tbl>
              <a:tblPr>
                <a:tableStyleId>{8799B23B-EC83-4686-B30A-512413B5E67A}</a:tableStyleId>
              </a:tblPr>
              <a:tblGrid>
                <a:gridCol w="576909"/>
                <a:gridCol w="9078079"/>
              </a:tblGrid>
              <a:tr h="8659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u="none" strike="noStrike" cap="none" normalizeH="0" baseline="0" dirty="0" smtClean="0">
                          <a:ln>
                            <a:noFill/>
                          </a:ln>
                          <a:effectLst/>
                          <a:latin typeface="メイリオ" panose="020B0604030504040204" pitchFamily="50" charset="-128"/>
                          <a:ea typeface="メイリオ" panose="020B0604030504040204" pitchFamily="50" charset="-128"/>
                        </a:rPr>
                        <a:t>１</a:t>
                      </a:r>
                      <a:endParaRPr kumimoji="1" lang="ja-JP" altLang="en-US" sz="2000" b="1"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63305" marR="63305" marT="31652" marB="31652"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base" latinLnBrk="0" hangingPunct="1">
                        <a:lnSpc>
                          <a:spcPts val="2300"/>
                        </a:lnSpc>
                        <a:spcBef>
                          <a:spcPct val="0"/>
                        </a:spcBef>
                        <a:spcAft>
                          <a:spcPct val="0"/>
                        </a:spcAft>
                        <a:buClrTx/>
                        <a:buSzTx/>
                        <a:buFontTx/>
                        <a:buNone/>
                        <a:tabLst/>
                      </a:pPr>
                      <a:r>
                        <a:rPr kumimoji="1" lang="ja-JP" altLang="en-US" sz="2400" u="none" strike="noStrike" cap="none" normalizeH="0" baseline="0" dirty="0" smtClean="0">
                          <a:ln>
                            <a:noFill/>
                          </a:ln>
                          <a:effectLst/>
                          <a:latin typeface="メイリオ" panose="020B0604030504040204" pitchFamily="50" charset="-128"/>
                          <a:ea typeface="メイリオ" panose="020B0604030504040204" pitchFamily="50" charset="-128"/>
                        </a:rPr>
                        <a:t>要支援、要介護家族がいることを職場に伝え、仕事と介護の両立支援制度を利用する。</a:t>
                      </a:r>
                      <a:r>
                        <a:rPr kumimoji="1" lang="en-US" altLang="ja-JP" sz="2400" b="1" u="none" strike="noStrike" cap="none" normalizeH="0" baseline="0" dirty="0" smtClean="0">
                          <a:ln>
                            <a:noFill/>
                          </a:ln>
                          <a:effectLst/>
                          <a:latin typeface="メイリオ" panose="020B0604030504040204" pitchFamily="50" charset="-128"/>
                          <a:ea typeface="メイリオ" panose="020B0604030504040204" pitchFamily="50" charset="-128"/>
                        </a:rPr>
                        <a:t>※</a:t>
                      </a:r>
                      <a:r>
                        <a:rPr kumimoji="1" lang="ja-JP" altLang="en-US" sz="2400" b="1" u="none" strike="noStrike" cap="none" normalizeH="0" baseline="0" dirty="0" smtClean="0">
                          <a:ln>
                            <a:noFill/>
                          </a:ln>
                          <a:effectLst/>
                          <a:latin typeface="メイリオ" panose="020B0604030504040204" pitchFamily="50" charset="-128"/>
                          <a:ea typeface="メイリオ" panose="020B0604030504040204" pitchFamily="50" charset="-128"/>
                        </a:rPr>
                        <a:t>「改正介護休業法」</a:t>
                      </a:r>
                      <a:endParaRPr kumimoji="1" lang="en-US" altLang="ja-JP" sz="2400" b="1"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63305" marR="63305" marT="31652" marB="31652"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339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u="none" strike="noStrike" cap="none" normalizeH="0" baseline="0" dirty="0" smtClean="0">
                          <a:ln>
                            <a:noFill/>
                          </a:ln>
                          <a:effectLst/>
                          <a:latin typeface="メイリオ" panose="020B0604030504040204" pitchFamily="50" charset="-128"/>
                          <a:ea typeface="メイリオ" panose="020B0604030504040204" pitchFamily="50" charset="-128"/>
                        </a:rPr>
                        <a:t>２</a:t>
                      </a:r>
                      <a:endParaRPr kumimoji="1" lang="ja-JP" altLang="en-US" sz="2000" b="1"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63305" marR="63305" marT="31652" marB="31652"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u="none" strike="noStrike" cap="none" normalizeH="0" baseline="0" dirty="0" smtClean="0">
                          <a:ln>
                            <a:noFill/>
                          </a:ln>
                          <a:effectLst/>
                          <a:latin typeface="メイリオ" panose="020B0604030504040204" pitchFamily="50" charset="-128"/>
                          <a:ea typeface="メイリオ" panose="020B0604030504040204" pitchFamily="50" charset="-128"/>
                        </a:rPr>
                        <a:t>介護サービスを利用し、自分で「介護をしすぎない」。</a:t>
                      </a:r>
                      <a:endParaRPr kumimoji="1" lang="en-US" altLang="ja-JP" sz="24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63305" marR="63305" marT="31652" marB="31652"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2083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u="none" strike="noStrike" cap="none" normalizeH="0" baseline="0" dirty="0" smtClean="0">
                          <a:ln>
                            <a:noFill/>
                          </a:ln>
                          <a:effectLst/>
                          <a:latin typeface="メイリオ" panose="020B0604030504040204" pitchFamily="50" charset="-128"/>
                          <a:ea typeface="メイリオ" panose="020B0604030504040204" pitchFamily="50" charset="-128"/>
                        </a:rPr>
                        <a:t>３</a:t>
                      </a:r>
                      <a:endParaRPr kumimoji="1" lang="ja-JP" altLang="en-US" sz="2000" b="1"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63305" marR="63305" marT="31652" marB="31652"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u="none" strike="noStrike" cap="none" normalizeH="0" baseline="0" dirty="0" smtClean="0">
                          <a:ln>
                            <a:noFill/>
                          </a:ln>
                          <a:effectLst/>
                          <a:latin typeface="メイリオ" panose="020B0604030504040204" pitchFamily="50" charset="-128"/>
                          <a:ea typeface="メイリオ" panose="020B0604030504040204" pitchFamily="50" charset="-128"/>
                        </a:rPr>
                        <a:t>親身になってくれるいいケアマネジャーや介護事業所など専門家に相談する。土日も相談に応じる、</a:t>
                      </a:r>
                      <a:r>
                        <a:rPr kumimoji="1" lang="en-US" altLang="ja-JP" sz="2400" u="none" strike="noStrike" cap="none" normalizeH="0" baseline="0" dirty="0" smtClean="0">
                          <a:ln>
                            <a:noFill/>
                          </a:ln>
                          <a:effectLst/>
                          <a:latin typeface="メイリオ" panose="020B0604030504040204" pitchFamily="50" charset="-128"/>
                          <a:ea typeface="メイリオ" panose="020B0604030504040204" pitchFamily="50" charset="-128"/>
                        </a:rPr>
                        <a:t>24</a:t>
                      </a:r>
                      <a:r>
                        <a:rPr kumimoji="1" lang="ja-JP" altLang="en-US" sz="2400" u="none" strike="noStrike" cap="none" normalizeH="0" baseline="0" dirty="0" smtClean="0">
                          <a:ln>
                            <a:noFill/>
                          </a:ln>
                          <a:effectLst/>
                          <a:latin typeface="メイリオ" panose="020B0604030504040204" pitchFamily="50" charset="-128"/>
                          <a:ea typeface="メイリオ" panose="020B0604030504040204" pitchFamily="50" charset="-128"/>
                        </a:rPr>
                        <a:t>時間対応のところが安心。→　羽黒サロンに相談して下さい。</a:t>
                      </a:r>
                      <a:endParaRPr kumimoji="1" lang="en-US" altLang="ja-JP" sz="24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63305" marR="63305" marT="31652" marB="31652"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159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u="none" strike="noStrike" cap="none" normalizeH="0" baseline="0" dirty="0" smtClean="0">
                          <a:ln>
                            <a:noFill/>
                          </a:ln>
                          <a:effectLst/>
                          <a:latin typeface="メイリオ" panose="020B0604030504040204" pitchFamily="50" charset="-128"/>
                          <a:ea typeface="メイリオ" panose="020B0604030504040204" pitchFamily="50" charset="-128"/>
                        </a:rPr>
                        <a:t>４</a:t>
                      </a:r>
                      <a:endParaRPr kumimoji="1" lang="ja-JP" altLang="en-US" sz="2000" b="1"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63305" marR="63305" marT="31652" marB="31652"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u="none" strike="noStrike" cap="none" normalizeH="0" baseline="0" dirty="0" smtClean="0">
                          <a:ln>
                            <a:noFill/>
                          </a:ln>
                          <a:effectLst/>
                          <a:latin typeface="メイリオ" panose="020B0604030504040204" pitchFamily="50" charset="-128"/>
                          <a:ea typeface="メイリオ" panose="020B0604030504040204" pitchFamily="50" charset="-128"/>
                        </a:rPr>
                        <a:t>日頃から「家族と良好な関係」を築く。</a:t>
                      </a:r>
                      <a:endParaRPr kumimoji="1" lang="en-US" altLang="ja-JP" sz="24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63305" marR="63305" marT="31652" marB="31652"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8149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u="none" strike="noStrike" cap="none" normalizeH="0" baseline="0" dirty="0" smtClean="0">
                          <a:ln>
                            <a:noFill/>
                          </a:ln>
                          <a:effectLst/>
                          <a:latin typeface="メイリオ" panose="020B0604030504040204" pitchFamily="50" charset="-128"/>
                          <a:ea typeface="メイリオ" panose="020B0604030504040204" pitchFamily="50" charset="-128"/>
                        </a:rPr>
                        <a:t>５</a:t>
                      </a:r>
                      <a:endParaRPr kumimoji="1" lang="ja-JP" altLang="en-US" sz="2000" b="1"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63305" marR="63305" marT="31652" marB="31652"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u="none" strike="noStrike" cap="none" normalizeH="0" baseline="0" dirty="0" smtClean="0">
                          <a:ln>
                            <a:noFill/>
                          </a:ln>
                          <a:effectLst/>
                          <a:latin typeface="メイリオ" panose="020B0604030504040204" pitchFamily="50" charset="-128"/>
                          <a:ea typeface="メイリオ" panose="020B0604030504040204" pitchFamily="50" charset="-128"/>
                        </a:rPr>
                        <a:t>介護を深刻に捉えすぎずに、「自分のための時間を確保」する。</a:t>
                      </a:r>
                      <a:endParaRPr kumimoji="1" lang="ja-JP" altLang="en-US" sz="24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L="63305" marR="63305" marT="31652" marB="31652"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26438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51618" y="769825"/>
            <a:ext cx="10901767" cy="6586418"/>
          </a:xfrm>
          <a:prstGeom prst="rect">
            <a:avLst/>
          </a:prstGeom>
          <a:noFill/>
        </p:spPr>
        <p:txBody>
          <a:bodyPr wrap="square" lIns="91440" tIns="45720" rIns="91440" bIns="45720">
            <a:spAutoFit/>
          </a:bodyPr>
          <a:lstStyle/>
          <a:p>
            <a:pPr algn="ctr"/>
            <a:r>
              <a:rPr lang="ja-JP" altLang="en-US" sz="4000" cap="none" spc="0" dirty="0" smtClean="0">
                <a:ln w="12700">
                  <a:solidFill>
                    <a:schemeClr val="accent1"/>
                  </a:solidFill>
                  <a:prstDash val="solid"/>
                </a:ln>
              </a:rPr>
              <a:t>介護（介護</a:t>
            </a:r>
            <a:r>
              <a:rPr lang="ja-JP" altLang="en-US" sz="4000" dirty="0" smtClean="0">
                <a:ln w="12700">
                  <a:solidFill>
                    <a:schemeClr val="accent1"/>
                  </a:solidFill>
                  <a:prstDash val="solid"/>
                </a:ln>
              </a:rPr>
              <a:t>保険）　　</a:t>
            </a:r>
            <a:endParaRPr lang="en-US" altLang="ja-JP" sz="4000" cap="none" spc="0" dirty="0" smtClean="0">
              <a:ln w="12700">
                <a:solidFill>
                  <a:schemeClr val="accent1"/>
                </a:solidFill>
                <a:prstDash val="solid"/>
              </a:ln>
            </a:endParaRPr>
          </a:p>
          <a:p>
            <a:pPr algn="ctr"/>
            <a:r>
              <a:rPr lang="ja-JP" altLang="en-US" sz="4000" cap="none" spc="0" dirty="0" smtClean="0">
                <a:ln w="12700">
                  <a:solidFill>
                    <a:schemeClr val="accent1"/>
                  </a:solidFill>
                  <a:prstDash val="solid"/>
                </a:ln>
              </a:rPr>
              <a:t>サービスの種類</a:t>
            </a:r>
            <a:endParaRPr lang="en-US" altLang="ja-JP" sz="4000" cap="none" spc="0" dirty="0" smtClean="0">
              <a:ln w="12700">
                <a:solidFill>
                  <a:schemeClr val="accent1"/>
                </a:solidFill>
                <a:prstDash val="solid"/>
              </a:ln>
            </a:endParaRPr>
          </a:p>
          <a:p>
            <a:pPr algn="ctr"/>
            <a:r>
              <a:rPr lang="ja-JP" altLang="en-US" sz="4000" dirty="0" smtClean="0">
                <a:ln w="12700">
                  <a:solidFill>
                    <a:schemeClr val="accent1"/>
                  </a:solidFill>
                  <a:prstDash val="solid"/>
                </a:ln>
              </a:rPr>
              <a:t>「通い」「訪問」「泊まる」「長期宿泊」</a:t>
            </a:r>
            <a:endParaRPr lang="en-US" altLang="ja-JP" sz="4000" dirty="0" smtClean="0">
              <a:ln w="12700">
                <a:solidFill>
                  <a:schemeClr val="accent1"/>
                </a:solidFill>
                <a:prstDash val="solid"/>
              </a:ln>
            </a:endParaRPr>
          </a:p>
          <a:p>
            <a:r>
              <a:rPr lang="ja-JP" altLang="en-US" sz="1200" dirty="0" smtClean="0">
                <a:ln w="12700">
                  <a:solidFill>
                    <a:schemeClr val="accent1"/>
                  </a:solidFill>
                  <a:prstDash val="solid"/>
                </a:ln>
              </a:rPr>
              <a:t>　　　　　デイサービス　　　　　　　　ホームヘルパー　　　　　　　ショートステイ　　　　　　　　　　施設（特養・老健・包括ケア病棟）</a:t>
            </a:r>
            <a:endParaRPr lang="en-US" altLang="ja-JP" sz="1200" dirty="0" smtClean="0">
              <a:ln w="12700">
                <a:solidFill>
                  <a:schemeClr val="accent1"/>
                </a:solidFill>
                <a:prstDash val="solid"/>
              </a:ln>
            </a:endParaRPr>
          </a:p>
          <a:p>
            <a:r>
              <a:rPr lang="ja-JP" altLang="en-US" sz="1200" dirty="0">
                <a:ln w="12700">
                  <a:solidFill>
                    <a:schemeClr val="accent1"/>
                  </a:solidFill>
                  <a:prstDash val="solid"/>
                </a:ln>
              </a:rPr>
              <a:t>　</a:t>
            </a:r>
            <a:r>
              <a:rPr lang="ja-JP" altLang="en-US" sz="1200" dirty="0" smtClean="0">
                <a:ln w="12700">
                  <a:solidFill>
                    <a:schemeClr val="accent1"/>
                  </a:solidFill>
                  <a:prstDash val="solid"/>
                </a:ln>
              </a:rPr>
              <a:t>　　　　デイケア　　　　　　　　　　訪問」リハビリ</a:t>
            </a:r>
            <a:endParaRPr lang="en-US" altLang="ja-JP" sz="1200" dirty="0" smtClean="0">
              <a:ln w="12700">
                <a:solidFill>
                  <a:schemeClr val="accent1"/>
                </a:solidFill>
                <a:prstDash val="solid"/>
              </a:ln>
            </a:endParaRPr>
          </a:p>
          <a:p>
            <a:r>
              <a:rPr lang="ja-JP" altLang="en-US" sz="1200" dirty="0">
                <a:ln w="12700">
                  <a:solidFill>
                    <a:schemeClr val="accent1"/>
                  </a:solidFill>
                  <a:prstDash val="solid"/>
                </a:ln>
              </a:rPr>
              <a:t>　</a:t>
            </a:r>
            <a:r>
              <a:rPr lang="ja-JP" altLang="en-US" sz="1200" dirty="0" smtClean="0">
                <a:ln w="12700">
                  <a:solidFill>
                    <a:schemeClr val="accent1"/>
                  </a:solidFill>
                  <a:prstDash val="solid"/>
                </a:ln>
              </a:rPr>
              <a:t>　　　</a:t>
            </a:r>
            <a:endParaRPr lang="en-US" altLang="ja-JP" sz="1200" dirty="0" smtClean="0">
              <a:ln w="12700">
                <a:solidFill>
                  <a:schemeClr val="accent1"/>
                </a:solidFill>
                <a:prstDash val="solid"/>
              </a:ln>
            </a:endParaRPr>
          </a:p>
          <a:p>
            <a:r>
              <a:rPr lang="ja-JP" altLang="en-US" sz="1200" dirty="0">
                <a:ln w="12700">
                  <a:solidFill>
                    <a:schemeClr val="accent1"/>
                  </a:solidFill>
                  <a:prstDash val="solid"/>
                </a:ln>
              </a:rPr>
              <a:t>　</a:t>
            </a:r>
            <a:r>
              <a:rPr lang="ja-JP" altLang="en-US" sz="1200" dirty="0" smtClean="0">
                <a:ln w="12700">
                  <a:solidFill>
                    <a:schemeClr val="accent1"/>
                  </a:solidFill>
                  <a:prstDash val="solid"/>
                </a:ln>
              </a:rPr>
              <a:t>　　　　</a:t>
            </a:r>
            <a:r>
              <a:rPr lang="en-US" altLang="ja-JP" sz="1200" dirty="0" smtClean="0">
                <a:ln w="12700">
                  <a:solidFill>
                    <a:schemeClr val="accent1"/>
                  </a:solidFill>
                  <a:prstDash val="solid"/>
                </a:ln>
              </a:rPr>
              <a:t>※</a:t>
            </a:r>
            <a:r>
              <a:rPr lang="ja-JP" altLang="en-US" sz="1200" dirty="0" smtClean="0">
                <a:ln w="12700">
                  <a:solidFill>
                    <a:schemeClr val="accent1"/>
                  </a:solidFill>
                  <a:prstDash val="solid"/>
                </a:ln>
              </a:rPr>
              <a:t>ほかに福祉用具を借りたり、住宅改修の助成制度等もある。</a:t>
            </a:r>
            <a:endParaRPr lang="en-US" altLang="ja-JP" sz="1200" dirty="0" smtClean="0">
              <a:ln w="12700">
                <a:solidFill>
                  <a:schemeClr val="accent1"/>
                </a:solidFill>
                <a:prstDash val="solid"/>
              </a:ln>
            </a:endParaRPr>
          </a:p>
          <a:p>
            <a:endParaRPr lang="en-US" altLang="ja-JP" sz="1200" dirty="0" smtClean="0">
              <a:ln w="12700">
                <a:solidFill>
                  <a:schemeClr val="accent1"/>
                </a:solidFill>
                <a:prstDash val="solid"/>
              </a:ln>
            </a:endParaRPr>
          </a:p>
          <a:p>
            <a:r>
              <a:rPr lang="ja-JP" altLang="en-US" sz="2800" dirty="0" smtClean="0">
                <a:ln w="12700">
                  <a:solidFill>
                    <a:schemeClr val="accent1"/>
                  </a:solidFill>
                  <a:prstDash val="solid"/>
                </a:ln>
              </a:rPr>
              <a:t>　　　　　　　　　　　</a:t>
            </a:r>
            <a:r>
              <a:rPr lang="ja-JP" altLang="en-US" sz="2800" dirty="0">
                <a:ln w="12700">
                  <a:solidFill>
                    <a:schemeClr val="accent1"/>
                  </a:solidFill>
                  <a:prstDash val="solid"/>
                </a:ln>
              </a:rPr>
              <a:t>～</a:t>
            </a:r>
            <a:r>
              <a:rPr lang="ja-JP" altLang="en-US" sz="2800" dirty="0" smtClean="0">
                <a:ln w="12700">
                  <a:solidFill>
                    <a:schemeClr val="accent1"/>
                  </a:solidFill>
                  <a:prstDash val="solid"/>
                </a:ln>
              </a:rPr>
              <a:t>　</a:t>
            </a:r>
            <a:r>
              <a:rPr lang="ja-JP" altLang="en-US" sz="2800" u="sng" dirty="0" smtClean="0">
                <a:ln w="12700">
                  <a:solidFill>
                    <a:schemeClr val="accent1"/>
                  </a:solidFill>
                  <a:prstDash val="solid"/>
                </a:ln>
              </a:rPr>
              <a:t>住まい</a:t>
            </a:r>
            <a:r>
              <a:rPr lang="ja-JP" altLang="en-US" sz="2800" dirty="0" smtClean="0">
                <a:ln w="12700">
                  <a:solidFill>
                    <a:schemeClr val="accent1"/>
                  </a:solidFill>
                  <a:prstDash val="solid"/>
                </a:ln>
              </a:rPr>
              <a:t>　～</a:t>
            </a:r>
            <a:endParaRPr lang="en-US" altLang="ja-JP" sz="2800" dirty="0" smtClean="0">
              <a:ln w="12700">
                <a:solidFill>
                  <a:schemeClr val="accent1"/>
                </a:solidFill>
                <a:prstDash val="solid"/>
              </a:ln>
            </a:endParaRPr>
          </a:p>
          <a:p>
            <a:r>
              <a:rPr lang="ja-JP" altLang="en-US" sz="2800" dirty="0" smtClean="0">
                <a:ln w="12700">
                  <a:solidFill>
                    <a:schemeClr val="accent1"/>
                  </a:solidFill>
                  <a:prstDash val="solid"/>
                </a:ln>
                <a:solidFill>
                  <a:srgbClr val="00B050"/>
                </a:solidFill>
              </a:rPr>
              <a:t>さらに「住宅型有料</a:t>
            </a:r>
            <a:r>
              <a:rPr lang="ja-JP" altLang="en-US" sz="2800" dirty="0">
                <a:ln w="12700">
                  <a:solidFill>
                    <a:schemeClr val="accent1"/>
                  </a:solidFill>
                  <a:prstDash val="solid"/>
                </a:ln>
                <a:solidFill>
                  <a:srgbClr val="00B050"/>
                </a:solidFill>
              </a:rPr>
              <a:t>老人</a:t>
            </a:r>
            <a:r>
              <a:rPr lang="ja-JP" altLang="en-US" sz="2800" dirty="0" smtClean="0">
                <a:ln w="12700">
                  <a:solidFill>
                    <a:schemeClr val="accent1"/>
                  </a:solidFill>
                  <a:prstDash val="solid"/>
                </a:ln>
                <a:solidFill>
                  <a:srgbClr val="00B050"/>
                </a:solidFill>
              </a:rPr>
              <a:t>ホーム」「サービス付き高齢者住宅」</a:t>
            </a:r>
            <a:endParaRPr lang="en-US" altLang="ja-JP" sz="2800" dirty="0" smtClean="0">
              <a:ln w="12700">
                <a:solidFill>
                  <a:schemeClr val="accent1"/>
                </a:solidFill>
                <a:prstDash val="solid"/>
              </a:ln>
              <a:solidFill>
                <a:srgbClr val="00B050"/>
              </a:solidFill>
            </a:endParaRPr>
          </a:p>
          <a:p>
            <a:r>
              <a:rPr lang="ja-JP" altLang="en-US" sz="2800" dirty="0" smtClean="0">
                <a:ln w="12700">
                  <a:solidFill>
                    <a:schemeClr val="accent1"/>
                  </a:solidFill>
                  <a:prstDash val="solid"/>
                </a:ln>
              </a:rPr>
              <a:t>　　　　　　　自宅・アパート・シェアハウス</a:t>
            </a:r>
            <a:endParaRPr lang="en-US" altLang="ja-JP" sz="2800" dirty="0">
              <a:ln w="12700">
                <a:solidFill>
                  <a:schemeClr val="accent1"/>
                </a:solidFill>
                <a:prstDash val="solid"/>
              </a:ln>
            </a:endParaRPr>
          </a:p>
          <a:p>
            <a:pPr algn="ctr"/>
            <a:r>
              <a:rPr lang="ja-JP" altLang="en-US" sz="2800" dirty="0" smtClean="0">
                <a:ln w="12700">
                  <a:solidFill>
                    <a:schemeClr val="accent1"/>
                  </a:solidFill>
                  <a:prstDash val="solid"/>
                </a:ln>
              </a:rPr>
              <a:t>「ケアマネージャー」</a:t>
            </a:r>
            <a:endParaRPr lang="en-US" altLang="ja-JP" sz="2800" dirty="0" smtClean="0">
              <a:ln w="12700">
                <a:solidFill>
                  <a:schemeClr val="accent1"/>
                </a:solidFill>
                <a:prstDash val="solid"/>
              </a:ln>
            </a:endParaRPr>
          </a:p>
          <a:p>
            <a:pPr algn="ctr"/>
            <a:r>
              <a:rPr lang="ja-JP" altLang="en-US" sz="2800" dirty="0">
                <a:ln w="12700">
                  <a:solidFill>
                    <a:schemeClr val="accent1"/>
                  </a:solidFill>
                  <a:prstDash val="solid"/>
                </a:ln>
              </a:rPr>
              <a:t>計画</a:t>
            </a:r>
            <a:r>
              <a:rPr lang="ja-JP" altLang="en-US" sz="2800" dirty="0" smtClean="0">
                <a:ln w="12700">
                  <a:solidFill>
                    <a:schemeClr val="accent1"/>
                  </a:solidFill>
                  <a:prstDash val="solid"/>
                </a:ln>
              </a:rPr>
              <a:t>を</a:t>
            </a:r>
            <a:r>
              <a:rPr lang="ja-JP" altLang="en-US" sz="2800" dirty="0">
                <a:ln w="12700">
                  <a:solidFill>
                    <a:schemeClr val="accent1"/>
                  </a:solidFill>
                  <a:prstDash val="solid"/>
                </a:ln>
              </a:rPr>
              <a:t>作成</a:t>
            </a:r>
            <a:endParaRPr lang="en-US" altLang="ja-JP" sz="2800" dirty="0">
              <a:ln w="12700">
                <a:solidFill>
                  <a:schemeClr val="accent1"/>
                </a:solidFill>
                <a:prstDash val="solid"/>
              </a:ln>
            </a:endParaRPr>
          </a:p>
          <a:p>
            <a:endParaRPr lang="en-US" altLang="ja-JP" sz="5400" b="1" dirty="0" smtClean="0">
              <a:ln w="12700">
                <a:solidFill>
                  <a:schemeClr val="accent1"/>
                </a:solidFill>
                <a:prstDash val="solid"/>
              </a:ln>
              <a:effectLst>
                <a:outerShdw dist="38100" dir="2640000" algn="bl" rotWithShape="0">
                  <a:schemeClr val="accent1"/>
                </a:outerShdw>
              </a:effectLst>
            </a:endParaRPr>
          </a:p>
          <a:p>
            <a:pPr algn="ctr"/>
            <a:endParaRPr lang="ja-JP" altLang="en-US" sz="4800" b="1" cap="none" spc="0" dirty="0">
              <a:ln w="12700">
                <a:solidFill>
                  <a:schemeClr val="accent1"/>
                </a:solidFill>
                <a:prstDash val="solid"/>
              </a:ln>
              <a:pattFill prst="pct50">
                <a:fgClr>
                  <a:schemeClr val="accent1"/>
                </a:fgClr>
                <a:bgClr>
                  <a:schemeClr val="accent1">
                    <a:lumMod val="20000"/>
                    <a:lumOff val="80000"/>
                  </a:schemeClr>
                </a:bgClr>
              </a:pattFill>
            </a:endParaRPr>
          </a:p>
        </p:txBody>
      </p:sp>
      <p:sp>
        <p:nvSpPr>
          <p:cNvPr id="5" name="正方形/長方形 4"/>
          <p:cNvSpPr/>
          <p:nvPr/>
        </p:nvSpPr>
        <p:spPr>
          <a:xfrm>
            <a:off x="1519084" y="5632695"/>
            <a:ext cx="9236720" cy="769441"/>
          </a:xfrm>
          <a:prstGeom prst="rect">
            <a:avLst/>
          </a:prstGeom>
          <a:noFill/>
        </p:spPr>
        <p:txBody>
          <a:bodyPr wrap="square" lIns="91440" tIns="45720" rIns="91440" bIns="45720">
            <a:spAutoFit/>
          </a:bodyPr>
          <a:lstStyle/>
          <a:p>
            <a:pPr algn="ctr"/>
            <a:r>
              <a:rPr lang="ja-JP" altLang="en-US" sz="4400" b="1" dirty="0" smtClean="0">
                <a:ln w="9525">
                  <a:solidFill>
                    <a:schemeClr val="bg1"/>
                  </a:solidFill>
                  <a:prstDash val="solid"/>
                </a:ln>
                <a:effectLst>
                  <a:outerShdw blurRad="12700" dist="38100" dir="2700000" algn="tl" rotWithShape="0">
                    <a:schemeClr val="bg1">
                      <a:lumMod val="50000"/>
                    </a:schemeClr>
                  </a:outerShdw>
                </a:effectLst>
              </a:rPr>
              <a:t>ケアマネージャーが手配します</a:t>
            </a:r>
            <a:endParaRPr lang="en-US" altLang="ja-JP" sz="4400" b="1" dirty="0" smtClean="0">
              <a:ln w="9525">
                <a:solidFill>
                  <a:schemeClr val="bg1"/>
                </a:solidFill>
                <a:prstDash val="solid"/>
              </a:ln>
              <a:effectLst>
                <a:outerShdw blurRad="12700" dist="38100" dir="2700000" algn="tl" rotWithShape="0">
                  <a:schemeClr val="bg1">
                    <a:lumMod val="50000"/>
                  </a:schemeClr>
                </a:outerShdw>
              </a:effectLst>
            </a:endParaRPr>
          </a:p>
        </p:txBody>
      </p:sp>
      <p:cxnSp>
        <p:nvCxnSpPr>
          <p:cNvPr id="6" name="直線矢印コネクタ 5"/>
          <p:cNvCxnSpPr/>
          <p:nvPr/>
        </p:nvCxnSpPr>
        <p:spPr>
          <a:xfrm>
            <a:off x="5541818" y="2646218"/>
            <a:ext cx="512618" cy="7856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3396599" y="2760675"/>
            <a:ext cx="1965110" cy="827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8288594" y="2888451"/>
            <a:ext cx="2020529" cy="543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住</a:t>
            </a:r>
            <a:r>
              <a:rPr kumimoji="1" lang="ja-JP" altLang="en-US" dirty="0" smtClean="0"/>
              <a:t>む</a:t>
            </a:r>
            <a:endParaRPr kumimoji="1" lang="ja-JP" altLang="en-US" dirty="0"/>
          </a:p>
        </p:txBody>
      </p:sp>
      <p:cxnSp>
        <p:nvCxnSpPr>
          <p:cNvPr id="9" name="直線矢印コネクタ 8"/>
          <p:cNvCxnSpPr/>
          <p:nvPr/>
        </p:nvCxnSpPr>
        <p:spPr>
          <a:xfrm flipV="1">
            <a:off x="6192982" y="3941917"/>
            <a:ext cx="109519" cy="934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483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正方形/長方形 1"/>
          <p:cNvSpPr/>
          <p:nvPr/>
        </p:nvSpPr>
        <p:spPr>
          <a:xfrm>
            <a:off x="1962614" y="769825"/>
            <a:ext cx="9043639" cy="3847207"/>
          </a:xfrm>
          <a:prstGeom prst="rect">
            <a:avLst/>
          </a:prstGeom>
          <a:noFill/>
        </p:spPr>
        <p:txBody>
          <a:bodyPr wrap="square" lIns="91440" tIns="45720" rIns="91440" bIns="45720">
            <a:spAutoFit/>
          </a:bodyPr>
          <a:lstStyle/>
          <a:p>
            <a:pPr algn="ctr"/>
            <a:r>
              <a:rPr lang="ja-JP" altLang="en-US" sz="4800" b="1" dirty="0" smtClean="0">
                <a:ln w="12700">
                  <a:solidFill>
                    <a:schemeClr val="accent1"/>
                  </a:solidFill>
                  <a:prstDash val="solid"/>
                </a:ln>
                <a:solidFill>
                  <a:srgbClr val="FF0000"/>
                </a:solidFill>
                <a:effectLst>
                  <a:outerShdw dist="38100" dir="2640000" algn="bl" rotWithShape="0">
                    <a:schemeClr val="accent1"/>
                  </a:outerShdw>
                </a:effectLst>
              </a:rPr>
              <a:t>小規模多機能（セット）</a:t>
            </a:r>
            <a:endParaRPr lang="en-US" altLang="ja-JP" sz="4800" b="1" cap="none" spc="0" dirty="0" smtClean="0">
              <a:ln w="12700">
                <a:solidFill>
                  <a:schemeClr val="accent1"/>
                </a:solidFill>
                <a:prstDash val="solid"/>
              </a:ln>
              <a:solidFill>
                <a:srgbClr val="FF0000"/>
              </a:solidFill>
              <a:effectLst>
                <a:outerShdw dist="38100" dir="2640000" algn="bl" rotWithShape="0">
                  <a:schemeClr val="accent1"/>
                </a:outerShdw>
              </a:effectLst>
            </a:endParaRPr>
          </a:p>
          <a:p>
            <a:pPr algn="ctr"/>
            <a:endParaRPr lang="en-US" altLang="ja-JP" sz="4000" b="1" cap="none" spc="0" dirty="0" smtClean="0">
              <a:ln w="12700">
                <a:solidFill>
                  <a:schemeClr val="accent1"/>
                </a:solidFill>
                <a:prstDash val="solid"/>
              </a:ln>
              <a:solidFill>
                <a:srgbClr val="FF0000"/>
              </a:solidFill>
              <a:effectLst>
                <a:outerShdw dist="38100" dir="2640000" algn="bl" rotWithShape="0">
                  <a:schemeClr val="accent1"/>
                </a:outerShdw>
              </a:effectLst>
            </a:endParaRPr>
          </a:p>
          <a:p>
            <a:pPr algn="ctr"/>
            <a:endParaRPr lang="en-US" altLang="ja-JP" sz="4000" b="1" cap="none" spc="0" dirty="0" smtClean="0">
              <a:ln w="12700">
                <a:solidFill>
                  <a:schemeClr val="accent1"/>
                </a:solidFill>
                <a:prstDash val="solid"/>
              </a:ln>
              <a:solidFill>
                <a:srgbClr val="FF0000"/>
              </a:solidFill>
              <a:effectLst>
                <a:outerShdw dist="38100" dir="2640000" algn="bl" rotWithShape="0">
                  <a:schemeClr val="accent1"/>
                </a:outerShdw>
              </a:effectLst>
            </a:endParaRPr>
          </a:p>
          <a:p>
            <a:pPr algn="ctr"/>
            <a:r>
              <a:rPr lang="ja-JP" altLang="en-US" sz="4800" b="1" dirty="0" smtClean="0">
                <a:ln w="12700">
                  <a:solidFill>
                    <a:schemeClr val="accent1"/>
                  </a:solidFill>
                  <a:prstDash val="solid"/>
                </a:ln>
                <a:solidFill>
                  <a:srgbClr val="FF0000"/>
                </a:solidFill>
                <a:effectLst>
                  <a:outerShdw dist="38100" dir="2640000" algn="bl" rotWithShape="0">
                    <a:schemeClr val="accent1"/>
                  </a:outerShdw>
                </a:effectLst>
              </a:rPr>
              <a:t>「通い」「訪問」「泊まる」</a:t>
            </a:r>
            <a:endParaRPr lang="en-US" altLang="ja-JP" sz="4800" b="1" dirty="0" smtClean="0">
              <a:ln w="12700">
                <a:solidFill>
                  <a:schemeClr val="accent1"/>
                </a:solidFill>
                <a:prstDash val="solid"/>
              </a:ln>
              <a:solidFill>
                <a:srgbClr val="FF0000"/>
              </a:solidFill>
              <a:effectLst>
                <a:outerShdw dist="38100" dir="2640000" algn="bl" rotWithShape="0">
                  <a:schemeClr val="accent1"/>
                </a:outerShdw>
              </a:effectLst>
            </a:endParaRPr>
          </a:p>
          <a:p>
            <a:pPr algn="ctr"/>
            <a:r>
              <a:rPr lang="ja-JP" altLang="en-US" sz="3200" b="1" dirty="0" smtClean="0">
                <a:ln w="12700">
                  <a:solidFill>
                    <a:schemeClr val="accent1"/>
                  </a:solidFill>
                  <a:prstDash val="solid"/>
                </a:ln>
                <a:solidFill>
                  <a:srgbClr val="FF0000"/>
                </a:solidFill>
                <a:effectLst>
                  <a:outerShdw dist="38100" dir="2640000" algn="bl" rotWithShape="0">
                    <a:schemeClr val="accent1"/>
                  </a:outerShdw>
                </a:effectLst>
              </a:rPr>
              <a:t>「サロンで社会参加」</a:t>
            </a:r>
            <a:r>
              <a:rPr lang="ja-JP" altLang="en-US" sz="1600" dirty="0" smtClean="0">
                <a:ln w="12700">
                  <a:solidFill>
                    <a:schemeClr val="accent1"/>
                  </a:solidFill>
                  <a:prstDash val="solid"/>
                </a:ln>
                <a:solidFill>
                  <a:srgbClr val="FF0000"/>
                </a:solidFill>
              </a:rPr>
              <a:t>　　　</a:t>
            </a:r>
            <a:endParaRPr lang="en-US" altLang="ja-JP" sz="1600" dirty="0" smtClean="0">
              <a:ln w="12700">
                <a:solidFill>
                  <a:schemeClr val="accent1"/>
                </a:solidFill>
                <a:prstDash val="solid"/>
              </a:ln>
              <a:solidFill>
                <a:srgbClr val="FF0000"/>
              </a:solidFill>
            </a:endParaRPr>
          </a:p>
          <a:p>
            <a:r>
              <a:rPr lang="ja-JP" altLang="en-US" sz="1200" dirty="0">
                <a:ln w="12700">
                  <a:solidFill>
                    <a:schemeClr val="accent1"/>
                  </a:solidFill>
                  <a:prstDash val="solid"/>
                </a:ln>
                <a:pattFill prst="pct50">
                  <a:fgClr>
                    <a:schemeClr val="accent1"/>
                  </a:fgClr>
                  <a:bgClr>
                    <a:schemeClr val="accent1">
                      <a:lumMod val="20000"/>
                      <a:lumOff val="80000"/>
                    </a:schemeClr>
                  </a:bgClr>
                </a:pattFill>
              </a:rPr>
              <a:t>　</a:t>
            </a:r>
            <a:r>
              <a:rPr lang="ja-JP" altLang="en-US" sz="1200" dirty="0" smtClean="0">
                <a:ln w="12700">
                  <a:solidFill>
                    <a:schemeClr val="accent1"/>
                  </a:solidFill>
                  <a:prstDash val="solid"/>
                </a:ln>
                <a:pattFill prst="pct50">
                  <a:fgClr>
                    <a:schemeClr val="accent1"/>
                  </a:fgClr>
                  <a:bgClr>
                    <a:schemeClr val="accent1">
                      <a:lumMod val="20000"/>
                      <a:lumOff val="80000"/>
                    </a:schemeClr>
                  </a:bgClr>
                </a:pattFill>
              </a:rPr>
              <a:t>　　　　　　　　</a:t>
            </a:r>
            <a:endParaRPr lang="en-US" altLang="ja-JP" sz="1200" dirty="0" smtClean="0">
              <a:ln w="12700">
                <a:solidFill>
                  <a:schemeClr val="accent1"/>
                </a:solidFill>
                <a:prstDash val="solid"/>
              </a:ln>
              <a:pattFill prst="pct50">
                <a:fgClr>
                  <a:schemeClr val="accent1"/>
                </a:fgClr>
                <a:bgClr>
                  <a:schemeClr val="accent1">
                    <a:lumMod val="20000"/>
                    <a:lumOff val="80000"/>
                  </a:schemeClr>
                </a:bgClr>
              </a:pattFill>
            </a:endParaRPr>
          </a:p>
          <a:p>
            <a:r>
              <a:rPr lang="ja-JP" altLang="en-US" sz="1200" dirty="0">
                <a:ln w="12700">
                  <a:solidFill>
                    <a:schemeClr val="accent1"/>
                  </a:solidFill>
                  <a:prstDash val="solid"/>
                </a:ln>
                <a:pattFill prst="pct50">
                  <a:fgClr>
                    <a:schemeClr val="accent1"/>
                  </a:fgClr>
                  <a:bgClr>
                    <a:schemeClr val="accent1">
                      <a:lumMod val="20000"/>
                      <a:lumOff val="80000"/>
                    </a:schemeClr>
                  </a:bgClr>
                </a:pattFill>
              </a:rPr>
              <a:t>　</a:t>
            </a:r>
            <a:r>
              <a:rPr lang="ja-JP" altLang="en-US" sz="1200" dirty="0" smtClean="0">
                <a:ln w="12700">
                  <a:solidFill>
                    <a:schemeClr val="accent1"/>
                  </a:solidFill>
                  <a:prstDash val="solid"/>
                </a:ln>
                <a:pattFill prst="pct50">
                  <a:fgClr>
                    <a:schemeClr val="accent1"/>
                  </a:fgClr>
                  <a:bgClr>
                    <a:schemeClr val="accent1">
                      <a:lumMod val="20000"/>
                      <a:lumOff val="80000"/>
                    </a:schemeClr>
                  </a:bgClr>
                </a:pattFill>
              </a:rPr>
              <a:t>　　　　</a:t>
            </a:r>
            <a:r>
              <a:rPr lang="ja-JP" altLang="en-US" sz="1200" dirty="0">
                <a:ln w="12700">
                  <a:solidFill>
                    <a:schemeClr val="accent1"/>
                  </a:solidFill>
                  <a:prstDash val="solid"/>
                </a:ln>
                <a:pattFill prst="pct50">
                  <a:fgClr>
                    <a:schemeClr val="accent1"/>
                  </a:fgClr>
                  <a:bgClr>
                    <a:schemeClr val="accent1">
                      <a:lumMod val="20000"/>
                      <a:lumOff val="80000"/>
                    </a:schemeClr>
                  </a:bgClr>
                </a:pattFill>
              </a:rPr>
              <a:t>　</a:t>
            </a:r>
            <a:r>
              <a:rPr lang="ja-JP" altLang="en-US" sz="1200" dirty="0" smtClean="0">
                <a:ln w="12700">
                  <a:solidFill>
                    <a:schemeClr val="accent1"/>
                  </a:solidFill>
                  <a:prstDash val="solid"/>
                </a:ln>
                <a:pattFill prst="pct50">
                  <a:fgClr>
                    <a:schemeClr val="accent1"/>
                  </a:fgClr>
                  <a:bgClr>
                    <a:schemeClr val="accent1">
                      <a:lumMod val="20000"/>
                      <a:lumOff val="80000"/>
                    </a:schemeClr>
                  </a:bgClr>
                </a:pattFill>
              </a:rPr>
              <a:t>　　　</a:t>
            </a:r>
            <a:endParaRPr lang="en-US" altLang="ja-JP" sz="1200" dirty="0" smtClean="0">
              <a:ln w="12700">
                <a:solidFill>
                  <a:schemeClr val="accent1"/>
                </a:solidFill>
                <a:prstDash val="solid"/>
              </a:ln>
              <a:pattFill prst="pct50">
                <a:fgClr>
                  <a:schemeClr val="accent1"/>
                </a:fgClr>
                <a:bgClr>
                  <a:schemeClr val="accent1">
                    <a:lumMod val="20000"/>
                    <a:lumOff val="80000"/>
                  </a:schemeClr>
                </a:bgClr>
              </a:pattFill>
            </a:endParaRPr>
          </a:p>
          <a:p>
            <a:r>
              <a:rPr lang="ja-JP" altLang="en-US" sz="1200" dirty="0">
                <a:ln w="12700">
                  <a:solidFill>
                    <a:schemeClr val="accent1"/>
                  </a:solidFill>
                  <a:prstDash val="solid"/>
                </a:ln>
                <a:pattFill prst="pct50">
                  <a:fgClr>
                    <a:schemeClr val="accent1"/>
                  </a:fgClr>
                  <a:bgClr>
                    <a:schemeClr val="accent1">
                      <a:lumMod val="20000"/>
                      <a:lumOff val="80000"/>
                    </a:schemeClr>
                  </a:bgClr>
                </a:pattFill>
              </a:rPr>
              <a:t>　</a:t>
            </a:r>
            <a:r>
              <a:rPr lang="ja-JP" altLang="en-US" sz="1200" dirty="0" smtClean="0">
                <a:ln w="12700">
                  <a:solidFill>
                    <a:schemeClr val="accent1"/>
                  </a:solidFill>
                  <a:prstDash val="solid"/>
                </a:ln>
                <a:pattFill prst="pct50">
                  <a:fgClr>
                    <a:schemeClr val="accent1"/>
                  </a:fgClr>
                  <a:bgClr>
                    <a:schemeClr val="accent1">
                      <a:lumMod val="20000"/>
                      <a:lumOff val="80000"/>
                    </a:schemeClr>
                  </a:bgClr>
                </a:pattFill>
              </a:rPr>
              <a:t>　　</a:t>
            </a:r>
            <a:endParaRPr lang="ja-JP" altLang="en-US" sz="4800" b="1" cap="none" spc="0" dirty="0">
              <a:ln w="12700">
                <a:solidFill>
                  <a:schemeClr val="accent1"/>
                </a:solidFill>
                <a:prstDash val="solid"/>
              </a:ln>
              <a:pattFill prst="pct50">
                <a:fgClr>
                  <a:schemeClr val="accent1"/>
                </a:fgClr>
                <a:bgClr>
                  <a:schemeClr val="accent1">
                    <a:lumMod val="20000"/>
                    <a:lumOff val="80000"/>
                  </a:schemeClr>
                </a:bgClr>
              </a:pattFill>
            </a:endParaRPr>
          </a:p>
        </p:txBody>
      </p:sp>
      <p:pic>
        <p:nvPicPr>
          <p:cNvPr id="3" name="図 2"/>
          <p:cNvPicPr/>
          <p:nvPr/>
        </p:nvPicPr>
        <p:blipFill>
          <a:blip r:embed="rId2" cstate="print">
            <a:extLst>
              <a:ext uri="{28A0092B-C50C-407E-A947-70E740481C1C}">
                <a14:useLocalDpi xmlns:a14="http://schemas.microsoft.com/office/drawing/2010/main" val="0"/>
              </a:ext>
            </a:extLst>
          </a:blip>
          <a:stretch>
            <a:fillRect/>
          </a:stretch>
        </p:blipFill>
        <p:spPr bwMode="auto">
          <a:xfrm>
            <a:off x="9434209" y="4853591"/>
            <a:ext cx="2110691" cy="1420690"/>
          </a:xfrm>
          <a:prstGeom prst="ellipse">
            <a:avLst/>
          </a:prstGeom>
          <a:ln w="9525" cap="flat" cmpd="sng" algn="ctr">
            <a:solidFill>
              <a:srgbClr val="F79646">
                <a:lumMod val="50000"/>
              </a:srgbClr>
            </a:solidFill>
            <a:prstDash val="solid"/>
            <a:round/>
            <a:headEnd type="none" w="med" len="med"/>
            <a:tailEnd type="none" w="med" len="med"/>
          </a:ln>
          <a:effectLst>
            <a:glow rad="127000">
              <a:schemeClr val="bg1"/>
            </a:glow>
          </a:effectLst>
          <a:extLst>
            <a:ext uri="{53640926-AAD7-44D8-BBD7-CCE9431645EC}">
              <a14:shadowObscured xmlns:a14="http://schemas.microsoft.com/office/drawing/2010/main"/>
            </a:ext>
          </a:extLst>
        </p:spPr>
      </p:pic>
      <p:sp>
        <p:nvSpPr>
          <p:cNvPr id="5" name="正方形/長方形 4"/>
          <p:cNvSpPr/>
          <p:nvPr/>
        </p:nvSpPr>
        <p:spPr>
          <a:xfrm>
            <a:off x="1633214" y="4375659"/>
            <a:ext cx="9236720" cy="2123658"/>
          </a:xfrm>
          <a:prstGeom prst="rect">
            <a:avLst/>
          </a:prstGeom>
          <a:noFill/>
        </p:spPr>
        <p:txBody>
          <a:bodyPr wrap="square" lIns="91440" tIns="45720" rIns="91440" bIns="45720">
            <a:spAutoFit/>
          </a:bodyPr>
          <a:lstStyle/>
          <a:p>
            <a:pPr algn="ctr"/>
            <a:r>
              <a:rPr lang="ja-JP" altLang="en-US" sz="4400" b="1" dirty="0" smtClean="0">
                <a:ln w="9525">
                  <a:solidFill>
                    <a:schemeClr val="bg1"/>
                  </a:solidFill>
                  <a:prstDash val="solid"/>
                </a:ln>
                <a:effectLst>
                  <a:outerShdw blurRad="12700" dist="38100" dir="2700000" algn="tl" rotWithShape="0">
                    <a:schemeClr val="bg1">
                      <a:lumMod val="50000"/>
                    </a:schemeClr>
                  </a:outerShdw>
                </a:effectLst>
              </a:rPr>
              <a:t>スタッフの中に</a:t>
            </a:r>
            <a:endParaRPr lang="en-US" altLang="ja-JP" sz="4400" b="1" dirty="0" smtClean="0">
              <a:ln w="9525">
                <a:solidFill>
                  <a:schemeClr val="bg1"/>
                </a:solidFill>
                <a:prstDash val="solid"/>
              </a:ln>
              <a:effectLst>
                <a:outerShdw blurRad="12700" dist="38100" dir="2700000" algn="tl" rotWithShape="0">
                  <a:schemeClr val="bg1">
                    <a:lumMod val="50000"/>
                  </a:schemeClr>
                </a:outerShdw>
              </a:effectLst>
            </a:endParaRPr>
          </a:p>
          <a:p>
            <a:pPr algn="ctr"/>
            <a:r>
              <a:rPr lang="ja-JP" altLang="en-US" sz="4400" b="1" dirty="0" smtClean="0">
                <a:ln w="9525">
                  <a:solidFill>
                    <a:schemeClr val="bg1"/>
                  </a:solidFill>
                  <a:prstDash val="solid"/>
                </a:ln>
                <a:effectLst>
                  <a:outerShdw blurRad="12700" dist="38100" dir="2700000" algn="tl" rotWithShape="0">
                    <a:schemeClr val="bg1">
                      <a:lumMod val="50000"/>
                    </a:schemeClr>
                  </a:outerShdw>
                </a:effectLst>
              </a:rPr>
              <a:t>ケアマネがいるので</a:t>
            </a:r>
            <a:endParaRPr lang="en-US" altLang="ja-JP" sz="4400" b="1" dirty="0" smtClean="0">
              <a:ln w="9525">
                <a:solidFill>
                  <a:schemeClr val="bg1"/>
                </a:solidFill>
                <a:prstDash val="solid"/>
              </a:ln>
              <a:effectLst>
                <a:outerShdw blurRad="12700" dist="38100" dir="2700000" algn="tl" rotWithShape="0">
                  <a:schemeClr val="bg1">
                    <a:lumMod val="50000"/>
                  </a:schemeClr>
                </a:outerShdw>
              </a:effectLst>
            </a:endParaRPr>
          </a:p>
          <a:p>
            <a:pPr algn="ctr"/>
            <a:r>
              <a:rPr lang="ja-JP" altLang="en-US" sz="4400" b="1" dirty="0" smtClean="0">
                <a:ln w="9525">
                  <a:solidFill>
                    <a:schemeClr val="bg1"/>
                  </a:solidFill>
                  <a:prstDash val="solid"/>
                </a:ln>
                <a:effectLst>
                  <a:outerShdw blurRad="12700" dist="38100" dir="2700000" algn="tl" rotWithShape="0">
                    <a:schemeClr val="bg1">
                      <a:lumMod val="50000"/>
                    </a:schemeClr>
                  </a:outerShdw>
                </a:effectLst>
              </a:rPr>
              <a:t>急な</a:t>
            </a:r>
            <a:r>
              <a:rPr lang="ja-JP" altLang="en-US" sz="4400" b="1" dirty="0">
                <a:ln w="9525">
                  <a:solidFill>
                    <a:schemeClr val="bg1"/>
                  </a:solidFill>
                  <a:prstDash val="solid"/>
                </a:ln>
                <a:effectLst>
                  <a:outerShdw blurRad="12700" dist="38100" dir="2700000" algn="tl" rotWithShape="0">
                    <a:schemeClr val="bg1">
                      <a:lumMod val="50000"/>
                    </a:schemeClr>
                  </a:outerShdw>
                </a:effectLst>
              </a:rPr>
              <a:t>対応</a:t>
            </a:r>
            <a:r>
              <a:rPr lang="ja-JP" altLang="en-US" sz="4400" b="1" dirty="0" smtClean="0">
                <a:ln w="9525">
                  <a:solidFill>
                    <a:schemeClr val="bg1"/>
                  </a:solidFill>
                  <a:prstDash val="solid"/>
                </a:ln>
                <a:effectLst>
                  <a:outerShdw blurRad="12700" dist="38100" dir="2700000" algn="tl" rotWithShape="0">
                    <a:schemeClr val="bg1">
                      <a:lumMod val="50000"/>
                    </a:schemeClr>
                  </a:outerShdw>
                </a:effectLst>
              </a:rPr>
              <a:t>が</a:t>
            </a:r>
            <a:r>
              <a:rPr lang="ja-JP" altLang="en-US" sz="4400" b="1" dirty="0">
                <a:ln w="9525">
                  <a:solidFill>
                    <a:schemeClr val="bg1"/>
                  </a:solidFill>
                  <a:prstDash val="solid"/>
                </a:ln>
                <a:effectLst>
                  <a:outerShdw blurRad="12700" dist="38100" dir="2700000" algn="tl" rotWithShape="0">
                    <a:schemeClr val="bg1">
                      <a:lumMod val="50000"/>
                    </a:schemeClr>
                  </a:outerShdw>
                </a:effectLst>
              </a:rPr>
              <a:t>可能</a:t>
            </a:r>
            <a:endParaRPr lang="en-US" altLang="ja-JP" sz="4400" b="1" dirty="0" smtClean="0">
              <a:ln w="9525">
                <a:solidFill>
                  <a:schemeClr val="bg1"/>
                </a:solidFill>
                <a:prstDash val="solid"/>
              </a:ln>
              <a:effectLst>
                <a:outerShdw blurRad="12700" dist="38100" dir="2700000" algn="tl" rotWithShape="0">
                  <a:schemeClr val="bg1">
                    <a:lumMod val="50000"/>
                  </a:schemeClr>
                </a:outerShdw>
              </a:effectLst>
            </a:endParaRPr>
          </a:p>
        </p:txBody>
      </p:sp>
      <p:cxnSp>
        <p:nvCxnSpPr>
          <p:cNvPr id="6" name="直線矢印コネクタ 5"/>
          <p:cNvCxnSpPr/>
          <p:nvPr/>
        </p:nvCxnSpPr>
        <p:spPr>
          <a:xfrm flipH="1">
            <a:off x="3299559" y="1474839"/>
            <a:ext cx="1921370" cy="107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5855109" y="1474839"/>
            <a:ext cx="0" cy="1086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6553200" y="1467086"/>
            <a:ext cx="1469923" cy="981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8721213" y="1570549"/>
            <a:ext cx="1469923" cy="981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539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84025" y="457200"/>
            <a:ext cx="8921823" cy="1651272"/>
          </a:xfrm>
        </p:spPr>
        <p:txBody>
          <a:bodyPr>
            <a:normAutofit fontScale="90000"/>
          </a:bodyPr>
          <a:lstStyle/>
          <a:p>
            <a:pPr algn="ctr"/>
            <a:r>
              <a:rPr lang="ja-JP" altLang="en-US" sz="4400" dirty="0" smtClean="0"/>
              <a:t>☆介護離職防止活動☆</a:t>
            </a:r>
            <a:r>
              <a:rPr lang="en-US" altLang="ja-JP" dirty="0" smtClean="0"/>
              <a:t/>
            </a:r>
            <a:br>
              <a:rPr lang="en-US" altLang="ja-JP" dirty="0" smtClean="0"/>
            </a:br>
            <a:r>
              <a:rPr lang="ja-JP" altLang="en-US" dirty="0" smtClean="0"/>
              <a:t>介護してい</a:t>
            </a:r>
            <a:r>
              <a:rPr lang="ja-JP" altLang="en-US" dirty="0"/>
              <a:t>る</a:t>
            </a:r>
            <a:r>
              <a:rPr lang="ja-JP" altLang="en-US" dirty="0" smtClean="0"/>
              <a:t>従業員さんの勤務している時間帯をデイサービスで介護します。</a:t>
            </a:r>
            <a:endParaRPr kumimoji="1" lang="ja-JP" altLang="en-US" dirty="0"/>
          </a:p>
        </p:txBody>
      </p:sp>
      <p:sp>
        <p:nvSpPr>
          <p:cNvPr id="3" name="コンテンツ プレースホルダー 2"/>
          <p:cNvSpPr>
            <a:spLocks noGrp="1"/>
          </p:cNvSpPr>
          <p:nvPr>
            <p:ph idx="1"/>
          </p:nvPr>
        </p:nvSpPr>
        <p:spPr>
          <a:xfrm>
            <a:off x="1684025" y="2655923"/>
            <a:ext cx="9546858" cy="4021292"/>
          </a:xfrm>
        </p:spPr>
        <p:txBody>
          <a:bodyPr>
            <a:normAutofit/>
          </a:bodyPr>
          <a:lstStyle/>
          <a:p>
            <a:r>
              <a:rPr lang="ja-JP" altLang="en-US" sz="2400" dirty="0" smtClean="0"/>
              <a:t>働き方に合わせて柔軟に対応します。</a:t>
            </a:r>
            <a:endParaRPr lang="en-US" altLang="ja-JP" sz="2400" dirty="0" smtClean="0"/>
          </a:p>
          <a:p>
            <a:r>
              <a:rPr lang="ja-JP" altLang="en-US" sz="2400" dirty="0" smtClean="0"/>
              <a:t>土日も介護</a:t>
            </a:r>
            <a:r>
              <a:rPr kumimoji="1" lang="ja-JP" altLang="en-US" sz="2400" dirty="0" smtClean="0"/>
              <a:t>相談を受け付けます</a:t>
            </a:r>
            <a:endParaRPr kumimoji="1" lang="en-US" altLang="ja-JP" sz="2400" dirty="0" smtClean="0"/>
          </a:p>
          <a:p>
            <a:r>
              <a:rPr lang="ja-JP" altLang="en-US" sz="2400" dirty="0" smtClean="0"/>
              <a:t>朝</a:t>
            </a:r>
            <a:r>
              <a:rPr lang="en-US" altLang="ja-JP" sz="2400" dirty="0" smtClean="0"/>
              <a:t>7</a:t>
            </a:r>
            <a:r>
              <a:rPr lang="ja-JP" altLang="en-US" sz="2400" dirty="0" smtClean="0"/>
              <a:t>時から行けるデイサービスを提供</a:t>
            </a:r>
            <a:endParaRPr lang="en-US" altLang="ja-JP" sz="2400" dirty="0" smtClean="0"/>
          </a:p>
          <a:p>
            <a:r>
              <a:rPr lang="ja-JP" altLang="en-US" sz="2400" dirty="0"/>
              <a:t>夕食</a:t>
            </a:r>
            <a:r>
              <a:rPr lang="ja-JP" altLang="en-US" sz="2400" dirty="0" smtClean="0"/>
              <a:t>を</a:t>
            </a:r>
            <a:r>
              <a:rPr lang="ja-JP" altLang="en-US" sz="2400" dirty="0"/>
              <a:t>食</a:t>
            </a:r>
            <a:r>
              <a:rPr lang="ja-JP" altLang="en-US" sz="2400" dirty="0" smtClean="0"/>
              <a:t>べてから</a:t>
            </a:r>
            <a:r>
              <a:rPr lang="ja-JP" altLang="en-US" sz="2400" dirty="0"/>
              <a:t>帰</a:t>
            </a:r>
            <a:r>
              <a:rPr lang="ja-JP" altLang="en-US" sz="2400" dirty="0" smtClean="0"/>
              <a:t>るデイサービスを提供</a:t>
            </a:r>
            <a:endParaRPr lang="en-US" altLang="ja-JP" sz="2400" dirty="0" smtClean="0"/>
          </a:p>
          <a:p>
            <a:r>
              <a:rPr lang="ja-JP" altLang="en-US" sz="2400" b="1" dirty="0" smtClean="0"/>
              <a:t>介護者の勤務時間帯を考慮したサービス計画</a:t>
            </a:r>
            <a:r>
              <a:rPr lang="ja-JP" altLang="en-US" sz="2400" dirty="0" smtClean="0"/>
              <a:t>をつくります</a:t>
            </a:r>
            <a:endParaRPr lang="en-US" altLang="ja-JP" sz="2400" dirty="0" smtClean="0"/>
          </a:p>
          <a:p>
            <a:pPr marL="0" indent="0">
              <a:buNone/>
            </a:pPr>
            <a:r>
              <a:rPr lang="en-US" altLang="ja-JP" sz="2400" dirty="0"/>
              <a:t>※</a:t>
            </a:r>
            <a:r>
              <a:rPr kumimoji="1" lang="ja-JP" altLang="en-US" sz="2400" dirty="0" smtClean="0"/>
              <a:t>ご家族が送り迎えをしていただくという条件で手厚いデイサービスを提供できます（現在：市内の</a:t>
            </a:r>
            <a:r>
              <a:rPr lang="ja-JP" altLang="en-US" sz="2400" dirty="0"/>
              <a:t>介護</a:t>
            </a:r>
            <a:r>
              <a:rPr kumimoji="1" lang="ja-JP" altLang="en-US" sz="2400" dirty="0" smtClean="0"/>
              <a:t>サービス事業所</a:t>
            </a:r>
            <a:r>
              <a:rPr kumimoji="1" lang="en-US" altLang="ja-JP" sz="2400" dirty="0" smtClean="0"/>
              <a:t>7</a:t>
            </a:r>
            <a:r>
              <a:rPr lang="ja-JP" altLang="en-US" sz="2400" dirty="0" smtClean="0"/>
              <a:t>ケ所が参加、今後はもっと増やしていく）</a:t>
            </a:r>
            <a:endParaRPr lang="en-US" altLang="ja-JP" sz="2400" dirty="0" smtClean="0"/>
          </a:p>
        </p:txBody>
      </p:sp>
    </p:spTree>
    <p:extLst>
      <p:ext uri="{BB962C8B-B14F-4D97-AF65-F5344CB8AC3E}">
        <p14:creationId xmlns:p14="http://schemas.microsoft.com/office/powerpoint/2010/main" val="99002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347" y="624110"/>
            <a:ext cx="9709266" cy="725188"/>
          </a:xfrm>
        </p:spPr>
        <p:txBody>
          <a:bodyPr>
            <a:normAutofit fontScale="90000"/>
          </a:bodyPr>
          <a:lstStyle/>
          <a:p>
            <a:r>
              <a:rPr kumimoji="1" lang="en-US" altLang="ja-JP" dirty="0" smtClean="0"/>
              <a:t>※</a:t>
            </a:r>
            <a:r>
              <a:rPr kumimoji="1" lang="ja-JP" altLang="en-US" dirty="0" smtClean="0"/>
              <a:t>「改正介護休業法」とは　　（</a:t>
            </a:r>
            <a:r>
              <a:rPr lang="en-US" altLang="ja-JP" dirty="0" smtClean="0"/>
              <a:t>29</a:t>
            </a:r>
            <a:r>
              <a:rPr lang="ja-JP" altLang="en-US" dirty="0" smtClean="0"/>
              <a:t>年</a:t>
            </a:r>
            <a:r>
              <a:rPr lang="en-US" altLang="ja-JP" dirty="0"/>
              <a:t>1</a:t>
            </a:r>
            <a:r>
              <a:rPr lang="ja-JP" altLang="en-US" dirty="0" smtClean="0"/>
              <a:t>月</a:t>
            </a:r>
            <a:r>
              <a:rPr lang="en-US" altLang="ja-JP" dirty="0"/>
              <a:t>1</a:t>
            </a:r>
            <a:r>
              <a:rPr lang="ja-JP" altLang="en-US" dirty="0" smtClean="0"/>
              <a:t>日施行）</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347" y="1185332"/>
            <a:ext cx="8999033" cy="6113531"/>
          </a:xfrm>
        </p:spPr>
      </p:pic>
    </p:spTree>
    <p:extLst>
      <p:ext uri="{BB962C8B-B14F-4D97-AF65-F5344CB8AC3E}">
        <p14:creationId xmlns:p14="http://schemas.microsoft.com/office/powerpoint/2010/main" val="1213419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4850" y="229330"/>
            <a:ext cx="8766900" cy="6340442"/>
          </a:xfrm>
        </p:spPr>
      </p:pic>
    </p:spTree>
    <p:extLst>
      <p:ext uri="{BB962C8B-B14F-4D97-AF65-F5344CB8AC3E}">
        <p14:creationId xmlns:p14="http://schemas.microsoft.com/office/powerpoint/2010/main" val="3061832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44436" y="389934"/>
            <a:ext cx="8338071" cy="702885"/>
          </a:xfrm>
        </p:spPr>
        <p:txBody>
          <a:bodyPr>
            <a:normAutofit/>
          </a:bodyPr>
          <a:lstStyle/>
          <a:p>
            <a:r>
              <a:rPr kumimoji="1" lang="ja-JP" altLang="en-US" dirty="0" smtClean="0"/>
              <a:t>要介護</a:t>
            </a:r>
            <a:r>
              <a:rPr kumimoji="1" lang="en-US" altLang="ja-JP" dirty="0" smtClean="0"/>
              <a:t>2</a:t>
            </a:r>
            <a:r>
              <a:rPr kumimoji="1" lang="ja-JP" altLang="en-US" dirty="0" smtClean="0"/>
              <a:t>以上の人を介護する時に適用</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999" y="940008"/>
            <a:ext cx="8066508" cy="5525512"/>
          </a:xfrm>
        </p:spPr>
      </p:pic>
    </p:spTree>
    <p:extLst>
      <p:ext uri="{BB962C8B-B14F-4D97-AF65-F5344CB8AC3E}">
        <p14:creationId xmlns:p14="http://schemas.microsoft.com/office/powerpoint/2010/main" val="2077206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協力事業所や会員情報はホームページで！</a:t>
            </a:r>
            <a:endParaRPr kumimoji="1" lang="ja-JP" altLang="en-US" dirty="0"/>
          </a:p>
        </p:txBody>
      </p:sp>
      <p:pic>
        <p:nvPicPr>
          <p:cNvPr id="4" name="コンテンツ プレースホルダー 3"/>
          <p:cNvPicPr>
            <a:picLocks noGrp="1" noChangeAspect="1"/>
          </p:cNvPicPr>
          <p:nvPr>
            <p:ph idx="1"/>
          </p:nvPr>
        </p:nvPicPr>
        <p:blipFill rotWithShape="1">
          <a:blip r:embed="rId2">
            <a:extLst>
              <a:ext uri="{28A0092B-C50C-407E-A947-70E740481C1C}">
                <a14:useLocalDpi xmlns:a14="http://schemas.microsoft.com/office/drawing/2010/main" val="0"/>
              </a:ext>
            </a:extLst>
          </a:blip>
          <a:srcRect t="4109" b="1"/>
          <a:stretch/>
        </p:blipFill>
        <p:spPr>
          <a:xfrm rot="5400000">
            <a:off x="3665034" y="2004253"/>
            <a:ext cx="5382322" cy="3902927"/>
          </a:xfrm>
        </p:spPr>
      </p:pic>
    </p:spTree>
    <p:extLst>
      <p:ext uri="{BB962C8B-B14F-4D97-AF65-F5344CB8AC3E}">
        <p14:creationId xmlns:p14="http://schemas.microsoft.com/office/powerpoint/2010/main" val="3662089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091690" y="858362"/>
            <a:ext cx="8903969" cy="5509200"/>
          </a:xfrm>
          <a:prstGeom prst="rect">
            <a:avLst/>
          </a:prstGeom>
          <a:noFill/>
        </p:spPr>
        <p:txBody>
          <a:bodyPr wrap="square" lIns="91440" tIns="45720" rIns="91440" bIns="45720">
            <a:spAutoFit/>
          </a:bodyPr>
          <a:lstStyle/>
          <a:p>
            <a:pPr algn="ctr"/>
            <a:r>
              <a:rPr kumimoji="1" lang="ja-JP" altLang="en-US" sz="4400" b="1" dirty="0" smtClean="0"/>
              <a:t>老後の安心のために</a:t>
            </a:r>
            <a:endParaRPr kumimoji="1" lang="en-US" altLang="ja-JP" sz="4400" b="1" dirty="0" smtClean="0"/>
          </a:p>
          <a:p>
            <a:pPr algn="ctr"/>
            <a:r>
              <a:rPr kumimoji="1" lang="ja-JP" altLang="en-US" sz="4400" b="1" dirty="0" smtClean="0"/>
              <a:t>医療・介護</a:t>
            </a:r>
            <a:r>
              <a:rPr kumimoji="1" lang="ja-JP" altLang="en-US" sz="4400" b="1" dirty="0"/>
              <a:t>業界と</a:t>
            </a:r>
            <a:r>
              <a:rPr kumimoji="1" lang="ja-JP" altLang="en-US" sz="4400" b="1" dirty="0" smtClean="0"/>
              <a:t>企業が連携し</a:t>
            </a:r>
            <a:endParaRPr kumimoji="1" lang="ja-JP" altLang="en-US" sz="4400" b="1" dirty="0"/>
          </a:p>
          <a:p>
            <a:pPr algn="ctr"/>
            <a:r>
              <a:rPr kumimoji="1" lang="ja-JP" altLang="en-US" sz="4400" b="1" dirty="0"/>
              <a:t>良質</a:t>
            </a:r>
            <a:r>
              <a:rPr kumimoji="1" lang="ja-JP" altLang="en-US" sz="4400" b="1" dirty="0" smtClean="0"/>
              <a:t>な介護や</a:t>
            </a:r>
            <a:endParaRPr kumimoji="1" lang="en-US" altLang="ja-JP" sz="4400" b="1" dirty="0" smtClean="0"/>
          </a:p>
          <a:p>
            <a:pPr algn="ctr"/>
            <a:r>
              <a:rPr kumimoji="1" lang="ja-JP" altLang="en-US" sz="4400" b="1" dirty="0"/>
              <a:t>生活</a:t>
            </a:r>
            <a:r>
              <a:rPr kumimoji="1" lang="ja-JP" altLang="en-US" sz="4400" b="1" dirty="0" smtClean="0"/>
              <a:t>に</a:t>
            </a:r>
            <a:r>
              <a:rPr kumimoji="1" lang="ja-JP" altLang="en-US" sz="4400" b="1" dirty="0"/>
              <a:t>必要</a:t>
            </a:r>
            <a:r>
              <a:rPr kumimoji="1" lang="ja-JP" altLang="en-US" sz="4400" b="1" dirty="0" smtClean="0"/>
              <a:t>な商品・サービスを</a:t>
            </a:r>
            <a:endParaRPr kumimoji="1" lang="en-US" altLang="ja-JP" sz="4400" b="1" dirty="0" smtClean="0"/>
          </a:p>
          <a:p>
            <a:pPr algn="ctr"/>
            <a:r>
              <a:rPr kumimoji="1" lang="ja-JP" altLang="en-US" sz="4400" b="1" dirty="0" smtClean="0"/>
              <a:t>できる限り安く提供できる</a:t>
            </a:r>
            <a:endParaRPr kumimoji="1" lang="en-US" altLang="ja-JP" sz="4400" b="1" dirty="0" smtClean="0"/>
          </a:p>
          <a:p>
            <a:pPr algn="ctr"/>
            <a:r>
              <a:rPr kumimoji="1" lang="ja-JP" altLang="en-US" sz="4400" b="1" dirty="0" smtClean="0"/>
              <a:t>サロンネットをつくり</a:t>
            </a:r>
            <a:endParaRPr kumimoji="1" lang="en-US" altLang="ja-JP" sz="4400" b="1" dirty="0" smtClean="0"/>
          </a:p>
          <a:p>
            <a:pPr algn="ctr"/>
            <a:r>
              <a:rPr kumimoji="1" lang="en-US" altLang="ja-JP" sz="4400" b="1" dirty="0"/>
              <a:t>『</a:t>
            </a:r>
            <a:r>
              <a:rPr kumimoji="1" lang="ja-JP" altLang="en-US" sz="4400" b="1" dirty="0"/>
              <a:t>安心して暮らせる伊勢崎市</a:t>
            </a:r>
            <a:r>
              <a:rPr kumimoji="1" lang="en-US" altLang="ja-JP" sz="4400" b="1" dirty="0" smtClean="0"/>
              <a:t>』</a:t>
            </a:r>
          </a:p>
          <a:p>
            <a:pPr algn="ctr"/>
            <a:r>
              <a:rPr kumimoji="1" lang="ja-JP" altLang="en-US" sz="4400" b="1" dirty="0" smtClean="0"/>
              <a:t>を作りましょう！</a:t>
            </a:r>
            <a:endParaRPr kumimoji="1" lang="en-US" altLang="ja-JP"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747668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51463" y="624109"/>
            <a:ext cx="9553149" cy="5932808"/>
          </a:xfrm>
        </p:spPr>
        <p:txBody>
          <a:bodyPr>
            <a:normAutofit/>
          </a:bodyPr>
          <a:lstStyle/>
          <a:p>
            <a:r>
              <a:rPr lang="ja-JP" altLang="en-US" dirty="0" smtClean="0"/>
              <a:t>定款</a:t>
            </a:r>
            <a:r>
              <a:rPr lang="en-US" altLang="ja-JP" dirty="0" smtClean="0"/>
              <a:t/>
            </a:r>
            <a:br>
              <a:rPr lang="en-US" altLang="ja-JP" dirty="0" smtClean="0"/>
            </a:br>
            <a:r>
              <a:rPr lang="ja-JP" altLang="en-US" dirty="0" smtClean="0"/>
              <a:t>　「この</a:t>
            </a:r>
            <a:r>
              <a:rPr lang="ja-JP" altLang="en-US" dirty="0"/>
              <a:t>法人は、生活困窮者等、並びにその家族などが地域で自立して生活していける社会の実現を図るために必要な事業を行い、不特定多数の人々の利益の増進に寄与することを目的とする。又、これらの活動に企業・団体・個人等が参加することにより安全で活力あるまちづくりの建設と経済活動の活性化に寄与することを目的とする</a:t>
            </a:r>
            <a:r>
              <a:rPr lang="ja-JP" altLang="en-US" dirty="0" smtClean="0"/>
              <a:t>。」</a:t>
            </a:r>
            <a:endParaRPr kumimoji="1" lang="ja-JP" altLang="en-US" dirty="0"/>
          </a:p>
        </p:txBody>
      </p:sp>
    </p:spTree>
    <p:extLst>
      <p:ext uri="{BB962C8B-B14F-4D97-AF65-F5344CB8AC3E}">
        <p14:creationId xmlns:p14="http://schemas.microsoft.com/office/powerpoint/2010/main" val="2736018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0803" y="443345"/>
            <a:ext cx="8911687" cy="1210643"/>
          </a:xfrm>
        </p:spPr>
        <p:txBody>
          <a:bodyPr>
            <a:normAutofit/>
          </a:bodyPr>
          <a:lstStyle/>
          <a:p>
            <a:pPr algn="ctr"/>
            <a:r>
              <a:rPr kumimoji="1" lang="en-US" altLang="ja-JP" dirty="0" smtClean="0"/>
              <a:t>NPO</a:t>
            </a:r>
            <a:r>
              <a:rPr kumimoji="1" lang="ja-JP" altLang="en-US" dirty="0" smtClean="0"/>
              <a:t>法人いせさきはぐ</a:t>
            </a:r>
            <a:r>
              <a:rPr kumimoji="1" lang="ja-JP" altLang="en-US" dirty="0" err="1" smtClean="0"/>
              <a:t>ろ</a:t>
            </a:r>
            <a:r>
              <a:rPr kumimoji="1" lang="ja-JP" altLang="en-US" dirty="0" smtClean="0"/>
              <a:t>サロン会員</a:t>
            </a:r>
            <a:r>
              <a:rPr kumimoji="1" lang="en-US" altLang="ja-JP" dirty="0" smtClean="0"/>
              <a:t/>
            </a:r>
            <a:br>
              <a:rPr kumimoji="1" lang="en-US" altLang="ja-JP" dirty="0" smtClean="0"/>
            </a:br>
            <a:r>
              <a:rPr kumimoji="1" lang="ja-JP" altLang="en-US" dirty="0" smtClean="0"/>
              <a:t>「昭和カフェ」の運営について</a:t>
            </a:r>
            <a:endParaRPr kumimoji="1" lang="ja-JP" altLang="en-US" dirty="0"/>
          </a:p>
        </p:txBody>
      </p:sp>
      <p:sp>
        <p:nvSpPr>
          <p:cNvPr id="3" name="コンテンツ プレースホルダー 2"/>
          <p:cNvSpPr>
            <a:spLocks noGrp="1"/>
          </p:cNvSpPr>
          <p:nvPr>
            <p:ph idx="1"/>
          </p:nvPr>
        </p:nvSpPr>
        <p:spPr>
          <a:xfrm>
            <a:off x="2297090" y="2684895"/>
            <a:ext cx="8915400" cy="3796587"/>
          </a:xfrm>
          <a:solidFill>
            <a:schemeClr val="accent2">
              <a:lumMod val="20000"/>
              <a:lumOff val="80000"/>
            </a:schemeClr>
          </a:solidFill>
          <a:ln w="57150">
            <a:solidFill>
              <a:schemeClr val="tx1"/>
            </a:solidFill>
          </a:ln>
        </p:spPr>
        <p:txBody>
          <a:bodyPr>
            <a:normAutofit fontScale="92500" lnSpcReduction="20000"/>
          </a:bodyPr>
          <a:lstStyle/>
          <a:p>
            <a:endParaRPr kumimoji="1" lang="en-US" altLang="ja-JP" dirty="0" smtClean="0"/>
          </a:p>
          <a:p>
            <a:r>
              <a:rPr kumimoji="1" lang="en-US" altLang="ja-JP" dirty="0" smtClean="0"/>
              <a:t>NPO</a:t>
            </a:r>
            <a:r>
              <a:rPr kumimoji="1" lang="ja-JP" altLang="en-US" dirty="0" smtClean="0"/>
              <a:t>法人　会員の種類　</a:t>
            </a:r>
            <a:endParaRPr kumimoji="1" lang="en-US" altLang="ja-JP" dirty="0" smtClean="0"/>
          </a:p>
          <a:p>
            <a:pPr marL="0" indent="0">
              <a:buNone/>
            </a:pPr>
            <a:r>
              <a:rPr kumimoji="1" lang="ja-JP" altLang="en-US" dirty="0" smtClean="0"/>
              <a:t>　正会員　　会費　</a:t>
            </a:r>
            <a:r>
              <a:rPr kumimoji="1" lang="en-US" altLang="ja-JP" dirty="0" smtClean="0"/>
              <a:t>1000</a:t>
            </a:r>
            <a:r>
              <a:rPr kumimoji="1" lang="ja-JP" altLang="en-US" dirty="0" smtClean="0"/>
              <a:t>円</a:t>
            </a:r>
            <a:r>
              <a:rPr kumimoji="1" lang="en-US" altLang="ja-JP" dirty="0" smtClean="0"/>
              <a:t>/</a:t>
            </a:r>
            <a:r>
              <a:rPr kumimoji="1" lang="ja-JP" altLang="en-US" dirty="0" smtClean="0"/>
              <a:t>月　　運営会員（正会員）　</a:t>
            </a:r>
            <a:r>
              <a:rPr kumimoji="1" lang="en-US" altLang="ja-JP" dirty="0" smtClean="0"/>
              <a:t>10000/</a:t>
            </a:r>
            <a:r>
              <a:rPr kumimoji="1" lang="ja-JP" altLang="en-US" dirty="0" smtClean="0"/>
              <a:t>月</a:t>
            </a:r>
            <a:endParaRPr kumimoji="1" lang="en-US" altLang="ja-JP" dirty="0" smtClean="0"/>
          </a:p>
          <a:p>
            <a:pPr marL="0" indent="0">
              <a:buNone/>
            </a:pPr>
            <a:r>
              <a:rPr lang="ja-JP" altLang="en-US" dirty="0" smtClean="0"/>
              <a:t>　個人会員</a:t>
            </a:r>
            <a:r>
              <a:rPr lang="ja-JP" altLang="en-US" dirty="0"/>
              <a:t>　</a:t>
            </a:r>
            <a:r>
              <a:rPr lang="ja-JP" altLang="en-US" dirty="0" smtClean="0"/>
              <a:t>会費</a:t>
            </a:r>
            <a:r>
              <a:rPr lang="ja-JP" altLang="en-US" dirty="0"/>
              <a:t>　 </a:t>
            </a:r>
            <a:r>
              <a:rPr lang="en-US" altLang="ja-JP" dirty="0" smtClean="0"/>
              <a:t>200</a:t>
            </a:r>
            <a:r>
              <a:rPr lang="ja-JP" altLang="en-US" dirty="0" smtClean="0"/>
              <a:t>円</a:t>
            </a:r>
            <a:r>
              <a:rPr lang="en-US" altLang="ja-JP" dirty="0" smtClean="0"/>
              <a:t>/</a:t>
            </a:r>
            <a:r>
              <a:rPr lang="ja-JP" altLang="en-US" dirty="0" smtClean="0"/>
              <a:t>月</a:t>
            </a:r>
            <a:endParaRPr kumimoji="1" lang="en-US" altLang="ja-JP" dirty="0" smtClean="0"/>
          </a:p>
          <a:p>
            <a:pPr marL="0" indent="0">
              <a:buNone/>
            </a:pPr>
            <a:r>
              <a:rPr lang="ja-JP" altLang="en-US" dirty="0"/>
              <a:t>　</a:t>
            </a:r>
            <a:r>
              <a:rPr lang="ja-JP" altLang="en-US" dirty="0" smtClean="0"/>
              <a:t>企業</a:t>
            </a:r>
            <a:r>
              <a:rPr kumimoji="1" lang="ja-JP" altLang="en-US" dirty="0" smtClean="0"/>
              <a:t>会員　賛助会員　</a:t>
            </a:r>
            <a:r>
              <a:rPr kumimoji="1" lang="en-US" altLang="ja-JP" dirty="0" smtClean="0"/>
              <a:t>10000</a:t>
            </a:r>
            <a:r>
              <a:rPr kumimoji="1" lang="ja-JP" altLang="en-US" dirty="0" smtClean="0"/>
              <a:t>円～</a:t>
            </a:r>
            <a:r>
              <a:rPr kumimoji="1" lang="en-US" altLang="ja-JP" dirty="0" smtClean="0"/>
              <a:t>/</a:t>
            </a:r>
            <a:r>
              <a:rPr kumimoji="1" lang="ja-JP" altLang="en-US" dirty="0" smtClean="0"/>
              <a:t>年</a:t>
            </a:r>
            <a:endParaRPr kumimoji="1" lang="en-US" altLang="ja-JP" dirty="0" smtClean="0"/>
          </a:p>
          <a:p>
            <a:pPr marL="0" indent="0">
              <a:buNone/>
            </a:pPr>
            <a:r>
              <a:rPr lang="ja-JP" altLang="en-US" dirty="0"/>
              <a:t>　</a:t>
            </a:r>
            <a:r>
              <a:rPr lang="ja-JP" altLang="en-US" dirty="0" smtClean="0"/>
              <a:t>　　</a:t>
            </a:r>
            <a:endParaRPr kumimoji="1" lang="en-US" altLang="ja-JP" dirty="0" smtClean="0"/>
          </a:p>
          <a:p>
            <a:r>
              <a:rPr lang="ja-JP" altLang="en-US" dirty="0" smtClean="0"/>
              <a:t>「昭和カフェ」営業時間　</a:t>
            </a:r>
            <a:r>
              <a:rPr lang="en-US" altLang="ja-JP" dirty="0" smtClean="0"/>
              <a:t>10</a:t>
            </a:r>
            <a:r>
              <a:rPr lang="ja-JP" altLang="en-US" dirty="0" smtClean="0"/>
              <a:t>時～</a:t>
            </a:r>
            <a:r>
              <a:rPr lang="en-US" altLang="ja-JP" dirty="0" smtClean="0"/>
              <a:t>16</a:t>
            </a:r>
            <a:r>
              <a:rPr lang="ja-JP" altLang="en-US" dirty="0" smtClean="0"/>
              <a:t>時</a:t>
            </a:r>
            <a:endParaRPr lang="en-US" altLang="ja-JP" dirty="0" smtClean="0"/>
          </a:p>
          <a:p>
            <a:r>
              <a:rPr lang="ja-JP" altLang="en-US" dirty="0" smtClean="0"/>
              <a:t>就業</a:t>
            </a:r>
            <a:r>
              <a:rPr lang="ja-JP" altLang="en-US" dirty="0"/>
              <a:t>支援、就業訓練</a:t>
            </a:r>
            <a:r>
              <a:rPr lang="ja-JP" altLang="en-US" dirty="0" smtClean="0"/>
              <a:t>、子育て支援、子供食堂もやってます</a:t>
            </a:r>
            <a:endParaRPr lang="en-US" altLang="ja-JP" dirty="0" smtClean="0"/>
          </a:p>
          <a:p>
            <a:r>
              <a:rPr lang="ja-JP" altLang="en-US" dirty="0"/>
              <a:t>営業時間：基本は　月～土　</a:t>
            </a:r>
            <a:r>
              <a:rPr lang="en-US" altLang="ja-JP" dirty="0"/>
              <a:t>10</a:t>
            </a:r>
            <a:r>
              <a:rPr lang="ja-JP" altLang="en-US" dirty="0"/>
              <a:t>～</a:t>
            </a:r>
            <a:r>
              <a:rPr lang="en-US" altLang="ja-JP" dirty="0"/>
              <a:t>16</a:t>
            </a:r>
            <a:r>
              <a:rPr lang="ja-JP" altLang="en-US" dirty="0"/>
              <a:t>時　　日曜日は電話予約</a:t>
            </a:r>
            <a:r>
              <a:rPr lang="ja-JP" altLang="en-US" dirty="0" smtClean="0"/>
              <a:t>必要</a:t>
            </a:r>
            <a:endParaRPr lang="en-US" altLang="ja-JP" dirty="0" smtClean="0"/>
          </a:p>
          <a:p>
            <a:r>
              <a:rPr lang="ja-JP" altLang="en-US" dirty="0" smtClean="0"/>
              <a:t>会議等、貸し切り予約利用も</a:t>
            </a:r>
            <a:r>
              <a:rPr lang="ja-JP" altLang="en-US" dirty="0"/>
              <a:t>可</a:t>
            </a:r>
            <a:endParaRPr lang="en-US" altLang="ja-JP" dirty="0"/>
          </a:p>
          <a:p>
            <a:pPr marL="0" indent="0">
              <a:buNone/>
            </a:pPr>
            <a:r>
              <a:rPr lang="ja-JP" altLang="en-US" dirty="0"/>
              <a:t>　</a:t>
            </a:r>
            <a:r>
              <a:rPr lang="ja-JP" altLang="en-US" dirty="0" smtClean="0"/>
              <a:t>　</a:t>
            </a:r>
            <a:r>
              <a:rPr lang="ja-JP" altLang="en-US" dirty="0"/>
              <a:t>　</a:t>
            </a:r>
            <a:r>
              <a:rPr lang="ja-JP" altLang="en-US" dirty="0" smtClean="0"/>
              <a:t>　</a:t>
            </a:r>
            <a:endParaRPr lang="en-US" altLang="ja-JP" dirty="0" smtClean="0"/>
          </a:p>
        </p:txBody>
      </p:sp>
      <p:sp>
        <p:nvSpPr>
          <p:cNvPr id="4" name="正方形/長方形 3"/>
          <p:cNvSpPr/>
          <p:nvPr/>
        </p:nvSpPr>
        <p:spPr>
          <a:xfrm>
            <a:off x="3291183" y="1761565"/>
            <a:ext cx="6807557" cy="923330"/>
          </a:xfrm>
          <a:prstGeom prst="rect">
            <a:avLst/>
          </a:prstGeom>
          <a:noFill/>
        </p:spPr>
        <p:txBody>
          <a:bodyPr wrap="square" lIns="91440" tIns="45720" rIns="91440" bIns="45720">
            <a:spAutoFit/>
          </a:bodyPr>
          <a:lstStyle/>
          <a:p>
            <a:pPr algn="ctr"/>
            <a:r>
              <a:rPr lang="ja-JP" alt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企業会員様　募集</a:t>
            </a:r>
            <a:endParaRPr lang="en-US" altLang="ja-JP"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431513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癌にならないために</a:t>
            </a:r>
            <a:r>
              <a:rPr kumimoji="1" lang="ja-JP" altLang="en-US" dirty="0" smtClean="0"/>
              <a:t>！　　☕　☕</a:t>
            </a:r>
            <a:r>
              <a:rPr kumimoji="1" lang="en-US" altLang="ja-JP" dirty="0" smtClean="0"/>
              <a:t/>
            </a:r>
            <a:br>
              <a:rPr kumimoji="1" lang="en-US" altLang="ja-JP" dirty="0" smtClean="0"/>
            </a:br>
            <a:r>
              <a:rPr kumimoji="1" lang="ja-JP" altLang="en-US" dirty="0" smtClean="0"/>
              <a:t>ウインターメロンを食べましょう！</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こんな安い有機野菜があった！</a:t>
            </a:r>
            <a:endParaRPr kumimoji="1" lang="en-US" altLang="ja-JP" dirty="0" smtClean="0"/>
          </a:p>
          <a:p>
            <a:r>
              <a:rPr lang="ja-JP" altLang="en-US" dirty="0" smtClean="0"/>
              <a:t>発癌のリスクなし！</a:t>
            </a:r>
            <a:endParaRPr lang="en-US" altLang="ja-JP" dirty="0" smtClean="0"/>
          </a:p>
          <a:p>
            <a:r>
              <a:rPr lang="ja-JP" altLang="en-US" dirty="0"/>
              <a:t>リスク</a:t>
            </a:r>
            <a:r>
              <a:rPr lang="ja-JP" altLang="en-US" dirty="0" smtClean="0"/>
              <a:t>の</a:t>
            </a:r>
            <a:r>
              <a:rPr lang="ja-JP" altLang="en-US" dirty="0"/>
              <a:t>先送</a:t>
            </a:r>
            <a:r>
              <a:rPr lang="ja-JP" altLang="en-US" dirty="0" smtClean="0"/>
              <a:t>り</a:t>
            </a:r>
            <a:endParaRPr lang="en-US" altLang="ja-JP" dirty="0" smtClean="0"/>
          </a:p>
          <a:p>
            <a:r>
              <a:rPr kumimoji="1" lang="ja-JP" altLang="en-US" dirty="0" smtClean="0"/>
              <a:t>在来種・無化学肥料・無農薬の野菜をなるべく食べる</a:t>
            </a:r>
            <a:endParaRPr kumimoji="1" lang="en-US" altLang="ja-JP" dirty="0" smtClean="0"/>
          </a:p>
          <a:p>
            <a:r>
              <a:rPr kumimoji="1" lang="ja-JP" altLang="en-US" dirty="0" smtClean="0"/>
              <a:t>食品添加物をなるべく取らない</a:t>
            </a:r>
            <a:endParaRPr kumimoji="1" lang="en-US" altLang="ja-JP" dirty="0" smtClean="0"/>
          </a:p>
          <a:p>
            <a:r>
              <a:rPr lang="ja-JP" altLang="en-US" dirty="0" smtClean="0"/>
              <a:t>「ウィンターメロンジュース」で飲んで！</a:t>
            </a:r>
            <a:endParaRPr lang="en-US" altLang="ja-JP" dirty="0" smtClean="0"/>
          </a:p>
          <a:p>
            <a:r>
              <a:rPr kumimoji="1" lang="ja-JP" altLang="en-US" dirty="0"/>
              <a:t>サラダ</a:t>
            </a:r>
            <a:r>
              <a:rPr kumimoji="1" lang="ja-JP" altLang="en-US" dirty="0" smtClean="0"/>
              <a:t>で食べてみて！</a:t>
            </a:r>
            <a:endParaRPr kumimoji="1" lang="en-US" altLang="ja-JP" dirty="0" smtClean="0"/>
          </a:p>
          <a:p>
            <a:r>
              <a:rPr lang="ja-JP" altLang="en-US" dirty="0" smtClean="0"/>
              <a:t>「まず～い」ものが健康に良いんだよね。</a:t>
            </a:r>
            <a:endParaRPr lang="en-US" altLang="ja-JP" dirty="0" smtClean="0"/>
          </a:p>
          <a:p>
            <a:endParaRPr kumimoji="1" lang="ja-JP" altLang="en-US" dirty="0"/>
          </a:p>
        </p:txBody>
      </p:sp>
    </p:spTree>
    <p:extLst>
      <p:ext uri="{BB962C8B-B14F-4D97-AF65-F5344CB8AC3E}">
        <p14:creationId xmlns:p14="http://schemas.microsoft.com/office/powerpoint/2010/main" val="1738535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08212" y="1354015"/>
            <a:ext cx="9312397" cy="2262781"/>
          </a:xfrm>
        </p:spPr>
        <p:txBody>
          <a:bodyPr/>
          <a:lstStyle/>
          <a:p>
            <a:r>
              <a:rPr lang="ja-JP" altLang="en-US" dirty="0" smtClean="0"/>
              <a:t>ご清聴</a:t>
            </a:r>
            <a:r>
              <a:rPr lang="en-US" altLang="ja-JP" dirty="0" smtClean="0"/>
              <a:t/>
            </a:r>
            <a:br>
              <a:rPr lang="en-US" altLang="ja-JP" dirty="0" smtClean="0"/>
            </a:br>
            <a:r>
              <a:rPr lang="ja-JP" altLang="en-US" dirty="0" smtClean="0"/>
              <a:t>ありがとう</a:t>
            </a:r>
            <a:r>
              <a:rPr lang="ja-JP" altLang="en-US" dirty="0"/>
              <a:t>ございました。</a:t>
            </a:r>
            <a:endParaRPr kumimoji="1" lang="ja-JP" altLang="en-US" dirty="0"/>
          </a:p>
        </p:txBody>
      </p:sp>
      <p:sp>
        <p:nvSpPr>
          <p:cNvPr id="3" name="サブタイトル 2"/>
          <p:cNvSpPr>
            <a:spLocks noGrp="1"/>
          </p:cNvSpPr>
          <p:nvPr>
            <p:ph type="subTitle" idx="1"/>
          </p:nvPr>
        </p:nvSpPr>
        <p:spPr>
          <a:xfrm>
            <a:off x="2319582" y="4578087"/>
            <a:ext cx="8915399" cy="1126283"/>
          </a:xfrm>
        </p:spPr>
        <p:txBody>
          <a:bodyPr/>
          <a:lstStyle/>
          <a:p>
            <a:endParaRPr kumimoji="1" lang="ja-JP" altLang="en-US" dirty="0"/>
          </a:p>
        </p:txBody>
      </p:sp>
    </p:spTree>
    <p:extLst>
      <p:ext uri="{BB962C8B-B14F-4D97-AF65-F5344CB8AC3E}">
        <p14:creationId xmlns:p14="http://schemas.microsoft.com/office/powerpoint/2010/main" val="3909439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4612" y="375755"/>
            <a:ext cx="8911687" cy="753134"/>
          </a:xfrm>
        </p:spPr>
        <p:txBody>
          <a:bodyPr/>
          <a:lstStyle/>
          <a:p>
            <a:pPr algn="ctr"/>
            <a:r>
              <a:rPr kumimoji="1" lang="ja-JP" altLang="en-US" dirty="0" smtClean="0">
                <a:solidFill>
                  <a:srgbClr val="00B050"/>
                </a:solidFill>
              </a:rPr>
              <a:t>ホームページ</a:t>
            </a:r>
            <a:endParaRPr kumimoji="1" lang="ja-JP" altLang="en-US" dirty="0">
              <a:solidFill>
                <a:srgbClr val="00B050"/>
              </a:solidFill>
            </a:endParaRP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2971" y="1275645"/>
            <a:ext cx="10214967" cy="5035643"/>
          </a:xfrm>
        </p:spPr>
      </p:pic>
    </p:spTree>
    <p:extLst>
      <p:ext uri="{BB962C8B-B14F-4D97-AF65-F5344CB8AC3E}">
        <p14:creationId xmlns:p14="http://schemas.microsoft.com/office/powerpoint/2010/main" val="1315905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国の考え</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一億総活躍社会とは、年寄りも主婦もみんな働きなさい。←介護施設の充実・保育所の整備等々。</a:t>
            </a:r>
            <a:endParaRPr kumimoji="1" lang="ja-JP" altLang="en-US" dirty="0"/>
          </a:p>
        </p:txBody>
      </p:sp>
    </p:spTree>
    <p:extLst>
      <p:ext uri="{BB962C8B-B14F-4D97-AF65-F5344CB8AC3E}">
        <p14:creationId xmlns:p14="http://schemas.microsoft.com/office/powerpoint/2010/main" val="2261340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75764" y="1241037"/>
            <a:ext cx="8911687" cy="695339"/>
          </a:xfrm>
        </p:spPr>
        <p:txBody>
          <a:bodyPr>
            <a:normAutofit/>
          </a:bodyPr>
          <a:lstStyle/>
          <a:p>
            <a:r>
              <a:rPr lang="en-US" altLang="ja-JP" dirty="0" smtClean="0"/>
              <a:t>『</a:t>
            </a:r>
            <a:r>
              <a:rPr lang="ja-JP" altLang="en-US" dirty="0"/>
              <a:t>安心につながる社会保障</a:t>
            </a:r>
            <a:r>
              <a:rPr lang="en-US" altLang="ja-JP" dirty="0" smtClean="0"/>
              <a:t>』</a:t>
            </a:r>
            <a:r>
              <a:rPr lang="ja-JP" altLang="en-US" dirty="0" smtClean="0"/>
              <a:t>の</a:t>
            </a:r>
            <a:r>
              <a:rPr lang="ja-JP" altLang="en-US" dirty="0"/>
              <a:t>工程表</a:t>
            </a:r>
            <a:endParaRPr lang="en-US" altLang="ja-JP" dirty="0"/>
          </a:p>
        </p:txBody>
      </p:sp>
      <p:sp>
        <p:nvSpPr>
          <p:cNvPr id="3" name="コンテンツ プレースホルダー 2"/>
          <p:cNvSpPr>
            <a:spLocks noGrp="1"/>
          </p:cNvSpPr>
          <p:nvPr>
            <p:ph idx="1"/>
          </p:nvPr>
        </p:nvSpPr>
        <p:spPr>
          <a:xfrm>
            <a:off x="2387506" y="1936376"/>
            <a:ext cx="8915400" cy="4458940"/>
          </a:xfrm>
        </p:spPr>
        <p:txBody>
          <a:bodyPr/>
          <a:lstStyle/>
          <a:p>
            <a:r>
              <a:rPr lang="ja-JP" altLang="en-US" b="1" dirty="0"/>
              <a:t>介護離職者数をゼロ</a:t>
            </a:r>
            <a:r>
              <a:rPr lang="ja-JP" altLang="en-US" b="1" dirty="0" smtClean="0"/>
              <a:t>に　　</a:t>
            </a:r>
            <a:r>
              <a:rPr lang="ja-JP" altLang="en-US" b="1" dirty="0" smtClean="0">
                <a:solidFill>
                  <a:srgbClr val="FF0000"/>
                </a:solidFill>
              </a:rPr>
              <a:t>　</a:t>
            </a:r>
            <a:r>
              <a:rPr lang="ja-JP" altLang="en-US" b="1" dirty="0" smtClean="0">
                <a:solidFill>
                  <a:srgbClr val="FF0000"/>
                </a:solidFill>
              </a:rPr>
              <a:t>「子</a:t>
            </a:r>
            <a:r>
              <a:rPr lang="ja-JP" altLang="en-US" b="1" dirty="0" smtClean="0">
                <a:solidFill>
                  <a:srgbClr val="FF0000"/>
                </a:solidFill>
              </a:rPr>
              <a:t>が親の介護が</a:t>
            </a:r>
            <a:r>
              <a:rPr lang="ja-JP" altLang="en-US" b="1" dirty="0" smtClean="0">
                <a:solidFill>
                  <a:srgbClr val="FF0000"/>
                </a:solidFill>
              </a:rPr>
              <a:t>できない！」保険制度</a:t>
            </a:r>
            <a:endParaRPr lang="en-US" altLang="ja-JP" b="1" dirty="0" smtClean="0">
              <a:solidFill>
                <a:srgbClr val="FF0000"/>
              </a:solidFill>
            </a:endParaRPr>
          </a:p>
          <a:p>
            <a:pPr marL="0" indent="0">
              <a:buNone/>
            </a:pPr>
            <a:r>
              <a:rPr lang="ja-JP" altLang="en-US" dirty="0" smtClean="0"/>
              <a:t>→施設の整備・各種政策等　　　</a:t>
            </a:r>
            <a:r>
              <a:rPr lang="ja-JP" altLang="en-US" dirty="0" smtClean="0">
                <a:solidFill>
                  <a:srgbClr val="C00000"/>
                </a:solidFill>
              </a:rPr>
              <a:t>「地域</a:t>
            </a:r>
            <a:r>
              <a:rPr lang="ja-JP" altLang="en-US" dirty="0" smtClean="0">
                <a:solidFill>
                  <a:srgbClr val="C00000"/>
                </a:solidFill>
              </a:rPr>
              <a:t>で！</a:t>
            </a:r>
            <a:r>
              <a:rPr lang="ja-JP" altLang="en-US" dirty="0" smtClean="0">
                <a:solidFill>
                  <a:srgbClr val="C00000"/>
                </a:solidFill>
              </a:rPr>
              <a:t>」互助</a:t>
            </a:r>
            <a:endParaRPr lang="en-US" altLang="ja-JP" dirty="0">
              <a:solidFill>
                <a:srgbClr val="C00000"/>
              </a:solidFill>
            </a:endParaRPr>
          </a:p>
          <a:p>
            <a:r>
              <a:rPr lang="ja-JP" altLang="en-US" b="1" dirty="0" smtClean="0"/>
              <a:t>多様</a:t>
            </a:r>
            <a:r>
              <a:rPr lang="ja-JP" altLang="en-US" b="1" dirty="0"/>
              <a:t>な介護基盤の整備、介護休業等を取得しやすい職場環境</a:t>
            </a:r>
            <a:r>
              <a:rPr lang="ja-JP" altLang="en-US" b="1" dirty="0" smtClean="0"/>
              <a:t>整備</a:t>
            </a:r>
            <a:endParaRPr lang="en-US" altLang="ja-JP" b="1" dirty="0" smtClean="0"/>
          </a:p>
          <a:p>
            <a:pPr marL="0" indent="0">
              <a:buNone/>
            </a:pPr>
            <a:r>
              <a:rPr lang="ja-JP" altLang="en-US" dirty="0" smtClean="0"/>
              <a:t>→介護施設の整備、</a:t>
            </a:r>
            <a:r>
              <a:rPr lang="ja-JP" altLang="en-US" dirty="0" smtClean="0">
                <a:solidFill>
                  <a:srgbClr val="FF0000"/>
                </a:solidFill>
              </a:rPr>
              <a:t>地域包括ケア推進</a:t>
            </a:r>
            <a:r>
              <a:rPr lang="ja-JP" altLang="en-US" dirty="0" smtClean="0"/>
              <a:t>・介護休業法改正等</a:t>
            </a:r>
            <a:endParaRPr lang="en-US" altLang="ja-JP" dirty="0"/>
          </a:p>
          <a:p>
            <a:r>
              <a:rPr lang="ja-JP" altLang="en-US" b="1" dirty="0" smtClean="0"/>
              <a:t>「生涯</a:t>
            </a:r>
            <a:r>
              <a:rPr lang="ja-JP" altLang="en-US" b="1" dirty="0"/>
              <a:t>現役社会」の</a:t>
            </a:r>
            <a:r>
              <a:rPr lang="ja-JP" altLang="en-US" b="1" dirty="0" smtClean="0"/>
              <a:t>構築→</a:t>
            </a:r>
            <a:r>
              <a:rPr lang="ja-JP" altLang="en-US" dirty="0" smtClean="0"/>
              <a:t>定年制の延長、ボランティア</a:t>
            </a:r>
            <a:r>
              <a:rPr lang="ja-JP" altLang="en-US" dirty="0"/>
              <a:t>活動、サロン</a:t>
            </a:r>
            <a:r>
              <a:rPr lang="ja-JP" altLang="en-US" dirty="0" smtClean="0"/>
              <a:t>活動、</a:t>
            </a:r>
            <a:r>
              <a:rPr lang="ja-JP" altLang="en-US" dirty="0" smtClean="0"/>
              <a:t>協議体づくり</a:t>
            </a:r>
            <a:r>
              <a:rPr lang="ja-JP" altLang="en-US" dirty="0" smtClean="0"/>
              <a:t>。働き方改革</a:t>
            </a:r>
            <a:endParaRPr lang="en-US" altLang="ja-JP" dirty="0" smtClean="0"/>
          </a:p>
          <a:p>
            <a:r>
              <a:rPr lang="ja-JP" altLang="en-US" b="1" dirty="0"/>
              <a:t>行政</a:t>
            </a:r>
            <a:r>
              <a:rPr lang="ja-JP" altLang="en-US" b="1" dirty="0" smtClean="0"/>
              <a:t>サービスの民間への</a:t>
            </a:r>
            <a:r>
              <a:rPr lang="ja-JP" altLang="en-US" b="1" dirty="0"/>
              <a:t>移行</a:t>
            </a:r>
            <a:endParaRPr lang="en-US" altLang="ja-JP" b="1" dirty="0" smtClean="0"/>
          </a:p>
          <a:p>
            <a:pPr marL="0" indent="0">
              <a:buNone/>
            </a:pPr>
            <a:r>
              <a:rPr lang="ja-JP" altLang="en-US" dirty="0" smtClean="0"/>
              <a:t>●介護保険</a:t>
            </a:r>
            <a:r>
              <a:rPr lang="ja-JP" altLang="en-US" dirty="0"/>
              <a:t>外</a:t>
            </a:r>
            <a:r>
              <a:rPr lang="ja-JP" altLang="en-US" dirty="0" smtClean="0"/>
              <a:t>のサービスの推進→経済</a:t>
            </a:r>
            <a:r>
              <a:rPr lang="ja-JP" altLang="en-US" dirty="0"/>
              <a:t>産業省の</a:t>
            </a:r>
            <a:r>
              <a:rPr lang="ja-JP" altLang="en-US" b="1" dirty="0">
                <a:solidFill>
                  <a:srgbClr val="FF0000"/>
                </a:solidFill>
                <a:hlinkClick r:id="rId2" action="ppaction://hlinkpres?slideindex=1&amp;slidetitle="/>
              </a:rPr>
              <a:t>地域包括ケアシステム構築</a:t>
            </a:r>
            <a:r>
              <a:rPr lang="ja-JP" altLang="en-US" dirty="0"/>
              <a:t>に向けた  公的介護保険外サービスの参考事例集の</a:t>
            </a:r>
            <a:r>
              <a:rPr lang="ja-JP" altLang="en-US" dirty="0" smtClean="0"/>
              <a:t>周知。国土交通省（住まい）</a:t>
            </a:r>
            <a:endParaRPr lang="en-US" altLang="ja-JP" dirty="0" smtClean="0"/>
          </a:p>
          <a:p>
            <a:pPr marL="0" indent="0">
              <a:buNone/>
            </a:pPr>
            <a:r>
              <a:rPr lang="ja-JP" altLang="en-US" dirty="0"/>
              <a:t>○雇用保険法改正：年金・定年等	</a:t>
            </a:r>
            <a:endParaRPr lang="en-US" altLang="ja-JP" dirty="0"/>
          </a:p>
          <a:p>
            <a:pPr marL="0" indent="0">
              <a:buNone/>
            </a:pPr>
            <a:r>
              <a:rPr lang="ja-JP" altLang="en-US" dirty="0"/>
              <a:t>○介護保険法を改正：軽度の要介護者を生活支援総合事業に移行！等</a:t>
            </a:r>
            <a:endParaRPr lang="en-US" altLang="ja-JP" dirty="0"/>
          </a:p>
          <a:p>
            <a:pPr marL="0" indent="0">
              <a:buNone/>
            </a:pPr>
            <a:endParaRPr lang="ja-JP" altLang="en-US" dirty="0"/>
          </a:p>
          <a:p>
            <a:pPr marL="0" indent="0">
              <a:buNone/>
            </a:pPr>
            <a:endParaRPr lang="en-US" altLang="ja-JP" dirty="0" smtClean="0"/>
          </a:p>
          <a:p>
            <a:pPr marL="0" indent="0">
              <a:buNone/>
            </a:pPr>
            <a:endParaRPr lang="en-US" altLang="ja-JP" b="1" dirty="0"/>
          </a:p>
          <a:p>
            <a:pPr marL="0" indent="0">
              <a:buNone/>
            </a:pPr>
            <a:endParaRPr lang="en-US" altLang="ja-JP" dirty="0" smtClean="0"/>
          </a:p>
          <a:p>
            <a:pPr marL="0" indent="0">
              <a:buNone/>
            </a:pPr>
            <a:endParaRPr kumimoji="1" lang="ja-JP" altLang="en-US" dirty="0"/>
          </a:p>
        </p:txBody>
      </p:sp>
      <p:sp>
        <p:nvSpPr>
          <p:cNvPr id="4" name="正方形/長方形 3"/>
          <p:cNvSpPr/>
          <p:nvPr/>
        </p:nvSpPr>
        <p:spPr>
          <a:xfrm>
            <a:off x="3785918" y="317707"/>
            <a:ext cx="2954655" cy="923330"/>
          </a:xfrm>
          <a:prstGeom prst="rect">
            <a:avLst/>
          </a:prstGeom>
          <a:noFill/>
        </p:spPr>
        <p:txBody>
          <a:bodyPr wrap="none" lIns="91440" tIns="45720" rIns="91440" bIns="45720">
            <a:spAutoFit/>
          </a:bodyPr>
          <a:lstStyle/>
          <a:p>
            <a:pPr algn="ctr"/>
            <a:r>
              <a:rPr lang="ja-JP" alt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社会</a:t>
            </a:r>
            <a:r>
              <a:rPr lang="ja-JP" alt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保障</a:t>
            </a:r>
            <a:endParaRPr lang="ja-JP" alt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図 4"/>
          <p:cNvPicPr/>
          <p:nvPr/>
        </p:nvPicPr>
        <p:blipFill>
          <a:blip r:embed="rId3" cstate="print">
            <a:extLst>
              <a:ext uri="{28A0092B-C50C-407E-A947-70E740481C1C}">
                <a14:useLocalDpi xmlns:a14="http://schemas.microsoft.com/office/drawing/2010/main" val="0"/>
              </a:ext>
            </a:extLst>
          </a:blip>
          <a:stretch>
            <a:fillRect/>
          </a:stretch>
        </p:blipFill>
        <p:spPr bwMode="auto">
          <a:xfrm>
            <a:off x="8565942" y="215369"/>
            <a:ext cx="1200773" cy="821451"/>
          </a:xfrm>
          <a:prstGeom prst="ellipse">
            <a:avLst/>
          </a:prstGeom>
          <a:ln w="9525" cap="flat" cmpd="sng" algn="ctr">
            <a:solidFill>
              <a:srgbClr val="F79646">
                <a:lumMod val="50000"/>
              </a:srgbClr>
            </a:solidFill>
            <a:prstDash val="solid"/>
            <a:round/>
            <a:headEnd type="none" w="med" len="med"/>
            <a:tailEnd type="none" w="med" len="med"/>
          </a:ln>
          <a:effectLst>
            <a:glow rad="127000">
              <a:schemeClr val="bg1"/>
            </a:glo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508008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89213" y="632178"/>
            <a:ext cx="8915399" cy="4145203"/>
          </a:xfrm>
        </p:spPr>
        <p:txBody>
          <a:bodyPr>
            <a:normAutofit fontScale="90000"/>
          </a:bodyPr>
          <a:lstStyle/>
          <a:p>
            <a:r>
              <a:rPr kumimoji="1" lang="ja-JP" altLang="en-US" dirty="0" smtClean="0"/>
              <a:t>はぐ</a:t>
            </a:r>
            <a:r>
              <a:rPr kumimoji="1" lang="ja-JP" altLang="en-US" dirty="0" err="1" smtClean="0"/>
              <a:t>ろ</a:t>
            </a:r>
            <a:r>
              <a:rPr kumimoji="1" lang="ja-JP" altLang="en-US" dirty="0" smtClean="0"/>
              <a:t>サロンで！</a:t>
            </a:r>
            <a:r>
              <a:rPr kumimoji="1" lang="en-US" altLang="ja-JP" dirty="0" smtClean="0"/>
              <a:t/>
            </a:r>
            <a:br>
              <a:rPr kumimoji="1" lang="en-US" altLang="ja-JP" dirty="0" smtClean="0"/>
            </a:br>
            <a:r>
              <a:rPr kumimoji="1" lang="ja-JP" altLang="en-US" dirty="0" smtClean="0"/>
              <a:t>不安＝</a:t>
            </a:r>
            <a:r>
              <a:rPr lang="ja-JP" altLang="en-US" dirty="0" smtClean="0"/>
              <a:t>介護・認知症・癌</a:t>
            </a:r>
            <a:r>
              <a:rPr kumimoji="1" lang="en-US" altLang="ja-JP" dirty="0" smtClean="0"/>
              <a:t/>
            </a:r>
            <a:br>
              <a:rPr kumimoji="1" lang="en-US" altLang="ja-JP" dirty="0" smtClean="0"/>
            </a:br>
            <a:r>
              <a:rPr kumimoji="1" lang="ja-JP" altLang="en-US" dirty="0" smtClean="0"/>
              <a:t>民間企業が安く提供</a:t>
            </a:r>
            <a:r>
              <a:rPr kumimoji="1" lang="en-US" altLang="ja-JP" dirty="0" smtClean="0"/>
              <a:t/>
            </a:r>
            <a:br>
              <a:rPr kumimoji="1" lang="en-US" altLang="ja-JP" dirty="0" smtClean="0"/>
            </a:br>
            <a:r>
              <a:rPr kumimoji="1" lang="ja-JP" altLang="en-US" dirty="0" smtClean="0"/>
              <a:t>福祉</a:t>
            </a:r>
            <a:r>
              <a:rPr lang="ja-JP" altLang="en-US" dirty="0" smtClean="0"/>
              <a:t>サービスをつくる！</a:t>
            </a:r>
            <a:r>
              <a:rPr lang="en-US" altLang="ja-JP" dirty="0" smtClean="0"/>
              <a:t/>
            </a:r>
            <a:br>
              <a:rPr lang="en-US" altLang="ja-JP" dirty="0" smtClean="0"/>
            </a:br>
            <a:r>
              <a:rPr lang="ja-JP" altLang="en-US" dirty="0" smtClean="0"/>
              <a:t>（互助）</a:t>
            </a:r>
            <a:endParaRPr kumimoji="1" lang="ja-JP" altLang="en-US" dirty="0"/>
          </a:p>
        </p:txBody>
      </p:sp>
      <p:sp>
        <p:nvSpPr>
          <p:cNvPr id="3" name="サブタイトル 2"/>
          <p:cNvSpPr>
            <a:spLocks noGrp="1"/>
          </p:cNvSpPr>
          <p:nvPr>
            <p:ph type="subTitle" idx="1"/>
          </p:nvPr>
        </p:nvSpPr>
        <p:spPr/>
        <p:txBody>
          <a:bodyPr/>
          <a:lstStyle/>
          <a:p>
            <a:r>
              <a:rPr lang="ja-JP" altLang="en-US" dirty="0"/>
              <a:t>老後→介護→</a:t>
            </a:r>
            <a:r>
              <a:rPr lang="en-US" altLang="ja-JP" dirty="0"/>
              <a:t>3</a:t>
            </a:r>
            <a:r>
              <a:rPr lang="ja-JP" altLang="en-US" dirty="0"/>
              <a:t>世代の</a:t>
            </a:r>
            <a:r>
              <a:rPr lang="ja-JP" altLang="en-US" dirty="0" smtClean="0"/>
              <a:t>課題→ニーズ→サービス（ソーシャルビジネス）</a:t>
            </a:r>
            <a:endParaRPr kumimoji="1" lang="ja-JP" altLang="en-US" dirty="0"/>
          </a:p>
        </p:txBody>
      </p:sp>
    </p:spTree>
    <p:extLst>
      <p:ext uri="{BB962C8B-B14F-4D97-AF65-F5344CB8AC3E}">
        <p14:creationId xmlns:p14="http://schemas.microsoft.com/office/powerpoint/2010/main" val="923000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92925" y="624110"/>
            <a:ext cx="7510631" cy="1280890"/>
          </a:xfrm>
        </p:spPr>
        <p:txBody>
          <a:bodyPr/>
          <a:lstStyle/>
          <a:p>
            <a:r>
              <a:rPr kumimoji="1" lang="ja-JP" altLang="en-US" dirty="0" smtClean="0"/>
              <a:t>介護事業を行う立場から提案</a:t>
            </a:r>
            <a:r>
              <a:rPr kumimoji="1" lang="en-US" altLang="ja-JP" dirty="0" smtClean="0"/>
              <a:t/>
            </a:r>
            <a:br>
              <a:rPr kumimoji="1" lang="en-US" altLang="ja-JP" dirty="0" smtClean="0"/>
            </a:br>
            <a:r>
              <a:rPr kumimoji="1" lang="ja-JP" altLang="en-US" dirty="0" smtClean="0"/>
              <a:t>老後の「</a:t>
            </a:r>
            <a:r>
              <a:rPr lang="ja-JP" altLang="en-US" dirty="0" smtClean="0"/>
              <a:t>安心」を</a:t>
            </a:r>
            <a:r>
              <a:rPr lang="ja-JP" altLang="en-US" dirty="0"/>
              <a:t>確保</a:t>
            </a:r>
            <a:r>
              <a:rPr lang="ja-JP" altLang="en-US" dirty="0" smtClean="0"/>
              <a:t>するには</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制度等を上手に使う</a:t>
            </a:r>
            <a:endParaRPr lang="en-US" altLang="ja-JP" dirty="0" smtClean="0"/>
          </a:p>
          <a:p>
            <a:r>
              <a:rPr lang="ja-JP" altLang="en-US" dirty="0" smtClean="0"/>
              <a:t>介護保険</a:t>
            </a:r>
            <a:endParaRPr lang="en-US" altLang="ja-JP" dirty="0" smtClean="0"/>
          </a:p>
          <a:p>
            <a:r>
              <a:rPr lang="ja-JP" altLang="en-US" dirty="0" smtClean="0"/>
              <a:t>介護休業法</a:t>
            </a:r>
            <a:endParaRPr lang="en-US" altLang="ja-JP" dirty="0" smtClean="0"/>
          </a:p>
          <a:p>
            <a:r>
              <a:rPr lang="ja-JP" altLang="en-US" dirty="0" smtClean="0"/>
              <a:t>福祉</a:t>
            </a:r>
            <a:r>
              <a:rPr lang="en-US" altLang="ja-JP" dirty="0" smtClean="0"/>
              <a:t>6</a:t>
            </a:r>
            <a:r>
              <a:rPr lang="ja-JP" altLang="en-US" dirty="0" smtClean="0"/>
              <a:t>法（生活</a:t>
            </a:r>
            <a:r>
              <a:rPr lang="ja-JP" altLang="en-US" dirty="0"/>
              <a:t>保護法・児童福祉法・母子及び寡婦福祉法・身体障害者福祉法・知的障害者福祉法・老人</a:t>
            </a:r>
            <a:r>
              <a:rPr lang="ja-JP" altLang="en-US" dirty="0" smtClean="0"/>
              <a:t>福祉法）</a:t>
            </a:r>
            <a:endParaRPr lang="en-US" altLang="ja-JP" dirty="0" smtClean="0"/>
          </a:p>
          <a:p>
            <a:r>
              <a:rPr lang="ja-JP" altLang="en-US" dirty="0" smtClean="0"/>
              <a:t>保険制度（医療保険・雇用保険・介護保険）</a:t>
            </a:r>
            <a:endParaRPr lang="en-US" altLang="ja-JP" dirty="0" smtClean="0"/>
          </a:p>
          <a:p>
            <a:r>
              <a:rPr lang="ja-JP" altLang="en-US" dirty="0"/>
              <a:t>保険外サービスをつくる</a:t>
            </a:r>
            <a:endParaRPr lang="en-US" altLang="ja-JP" dirty="0"/>
          </a:p>
          <a:p>
            <a:r>
              <a:rPr lang="ja-JP" altLang="en-US" dirty="0" smtClean="0"/>
              <a:t>民間企業の福祉参入（安心できるシルバービジネス・ソーシャルビジネス）</a:t>
            </a:r>
            <a:endParaRPr lang="en-US" altLang="ja-JP" dirty="0" smtClean="0"/>
          </a:p>
          <a:p>
            <a:r>
              <a:rPr lang="ja-JP" altLang="en-US" dirty="0"/>
              <a:t>国</a:t>
            </a:r>
            <a:r>
              <a:rPr lang="ja-JP" altLang="en-US" dirty="0" smtClean="0"/>
              <a:t>や行政</a:t>
            </a:r>
            <a:r>
              <a:rPr lang="ja-JP" altLang="en-US" dirty="0"/>
              <a:t>任</a:t>
            </a:r>
            <a:r>
              <a:rPr lang="ja-JP" altLang="en-US" dirty="0" smtClean="0"/>
              <a:t>せにしない。自分達でしたいようにする。</a:t>
            </a:r>
            <a:endParaRPr lang="en-US" altLang="ja-JP" dirty="0" smtClean="0"/>
          </a:p>
          <a:p>
            <a:endParaRPr lang="en-US" altLang="ja-JP" dirty="0" smtClean="0"/>
          </a:p>
          <a:p>
            <a:pPr marL="0" indent="0">
              <a:buNone/>
            </a:pPr>
            <a:endParaRPr kumimoji="1" lang="ja-JP" altLang="en-US" dirty="0"/>
          </a:p>
        </p:txBody>
      </p:sp>
    </p:spTree>
    <p:extLst>
      <p:ext uri="{BB962C8B-B14F-4D97-AF65-F5344CB8AC3E}">
        <p14:creationId xmlns:p14="http://schemas.microsoft.com/office/powerpoint/2010/main" val="111039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941689" y="836059"/>
            <a:ext cx="8752332" cy="5509200"/>
          </a:xfrm>
          <a:prstGeom prst="rect">
            <a:avLst/>
          </a:prstGeom>
          <a:noFill/>
        </p:spPr>
        <p:txBody>
          <a:bodyPr wrap="square" lIns="91440" tIns="45720" rIns="91440" bIns="45720">
            <a:spAutoFit/>
          </a:bodyPr>
          <a:lstStyle/>
          <a:p>
            <a:pPr algn="ctr"/>
            <a:endParaRPr kumimoji="1" lang="en-US" altLang="ja-JP" sz="4000" b="1" dirty="0" smtClean="0"/>
          </a:p>
          <a:p>
            <a:pPr algn="ctr"/>
            <a:r>
              <a:rPr kumimoji="1" lang="ja-JP" altLang="en-US"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はぐ</a:t>
            </a:r>
            <a:r>
              <a:rPr kumimoji="1" lang="ja-JP" altLang="en-US" sz="40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ろ</a:t>
            </a:r>
            <a:r>
              <a:rPr kumimoji="1" lang="ja-JP" altLang="en-US"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サロンは</a:t>
            </a:r>
            <a:endParaRPr kumimoji="1" lang="en-US" altLang="ja-JP"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kumimoji="1" lang="ja-JP" altLang="en-US"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互助</a:t>
            </a:r>
            <a:r>
              <a:rPr kumimoji="1" lang="ja-JP" altLang="en-US"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の福祉を実現する</a:t>
            </a:r>
            <a:r>
              <a:rPr kumimoji="1" lang="ja-JP" altLang="en-US"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ため</a:t>
            </a:r>
            <a:r>
              <a:rPr kumimoji="1" lang="ja-JP" alt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に</a:t>
            </a:r>
            <a:endParaRPr kumimoji="1" lang="en-US" altLang="ja-JP"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endParaRPr kumimoji="1" lang="en-US" altLang="ja-JP"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kumimoji="1" lang="ja-JP" altLang="en-US" sz="4000" b="1" dirty="0" smtClean="0"/>
              <a:t>＜民間福祉サービスネットワーク＞</a:t>
            </a:r>
            <a:endParaRPr kumimoji="1" lang="en-US" altLang="ja-JP" sz="4000" b="1" dirty="0" smtClean="0"/>
          </a:p>
          <a:p>
            <a:endParaRPr kumimoji="1" lang="en-US" altLang="ja-JP" sz="2800" b="1" dirty="0" smtClean="0"/>
          </a:p>
          <a:p>
            <a:r>
              <a:rPr kumimoji="1" lang="ja-JP" altLang="en-US" sz="2800" b="1" dirty="0"/>
              <a:t>１、企業</a:t>
            </a:r>
            <a:r>
              <a:rPr kumimoji="1" lang="ja-JP" altLang="en-US" sz="2800" b="1" dirty="0" smtClean="0"/>
              <a:t>と介護事</a:t>
            </a:r>
            <a:r>
              <a:rPr kumimoji="1" lang="ja-JP" altLang="en-US" sz="2800" b="1" dirty="0" smtClean="0"/>
              <a:t>業者の連携（</a:t>
            </a:r>
            <a:r>
              <a:rPr kumimoji="1" lang="ja-JP" altLang="en-US" sz="2800" b="1" dirty="0" smtClean="0"/>
              <a:t>介護離職ゼロ）</a:t>
            </a:r>
            <a:endParaRPr kumimoji="1" lang="en-US" altLang="ja-JP" sz="2800" b="1" dirty="0">
              <a:ln w="12700">
                <a:solidFill>
                  <a:schemeClr val="accent1"/>
                </a:solidFill>
                <a:prstDash val="solid"/>
              </a:ln>
              <a:solidFill>
                <a:srgbClr val="92D050"/>
              </a:solidFill>
              <a:effectLst>
                <a:outerShdw dist="38100" dir="2640000" algn="bl" rotWithShape="0">
                  <a:schemeClr val="accent1"/>
                </a:outerShdw>
              </a:effectLst>
            </a:endParaRPr>
          </a:p>
          <a:p>
            <a:r>
              <a:rPr kumimoji="1" lang="ja-JP" altLang="en-US" sz="2800" b="1" dirty="0" smtClean="0"/>
              <a:t>２、小多機の推進（団塊世代の介護給付の削減）</a:t>
            </a:r>
            <a:endParaRPr kumimoji="1" lang="en-US" altLang="ja-JP" sz="2800" b="1" dirty="0"/>
          </a:p>
          <a:p>
            <a:r>
              <a:rPr kumimoji="1" lang="ja-JP" altLang="en-US" sz="2800" b="1" dirty="0" smtClean="0"/>
              <a:t>３、シェアハウスの推進（コミュニティー復活）</a:t>
            </a:r>
            <a:endParaRPr kumimoji="1" lang="en-US" altLang="ja-JP" sz="2800" b="1" dirty="0" smtClean="0"/>
          </a:p>
          <a:p>
            <a:pPr algn="ctr"/>
            <a:endParaRPr kumimoji="1" lang="en-US" altLang="ja-JP"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070156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今日は介護を中心に</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3348330659"/>
      </p:ext>
    </p:extLst>
  </p:cSld>
  <p:clrMapOvr>
    <a:masterClrMapping/>
  </p:clrMapOvr>
</p:sld>
</file>

<file path=ppt/theme/theme1.xml><?xml version="1.0" encoding="utf-8"?>
<a:theme xmlns:a="http://schemas.openxmlformats.org/drawingml/2006/main" name="ウィスプ">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23525</TotalTime>
  <Words>719</Words>
  <Application>Microsoft Office PowerPoint</Application>
  <PresentationFormat>ワイド画面</PresentationFormat>
  <Paragraphs>147</Paragraphs>
  <Slides>22</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22</vt:i4>
      </vt:variant>
    </vt:vector>
  </HeadingPairs>
  <TitlesOfParts>
    <vt:vector size="32" baseType="lpstr">
      <vt:lpstr>微軟正黑體</vt:lpstr>
      <vt:lpstr>ＭＳ Ｐゴシック</vt:lpstr>
      <vt:lpstr>新細明體</vt:lpstr>
      <vt:lpstr>UD デジタル 教科書体 NP-B</vt:lpstr>
      <vt:lpstr>メイリオ</vt:lpstr>
      <vt:lpstr>Arial</vt:lpstr>
      <vt:lpstr>Calibri</vt:lpstr>
      <vt:lpstr>Century Gothic</vt:lpstr>
      <vt:lpstr>Wingdings 3</vt:lpstr>
      <vt:lpstr>ウィスプ</vt:lpstr>
      <vt:lpstr>PowerPoint プレゼンテーション</vt:lpstr>
      <vt:lpstr>定款 　「この法人は、生活困窮者等、並びにその家族などが地域で自立して生活していける社会の実現を図るために必要な事業を行い、不特定多数の人々の利益の増進に寄与することを目的とする。又、これらの活動に企業・団体・個人等が参加することにより安全で活力あるまちづくりの建設と経済活動の活性化に寄与することを目的とする。」</vt:lpstr>
      <vt:lpstr>ホームページ</vt:lpstr>
      <vt:lpstr>国の考え</vt:lpstr>
      <vt:lpstr>『安心につながる社会保障』の工程表</vt:lpstr>
      <vt:lpstr>はぐろサロンで！ 不安＝介護・認知症・癌 民間企業が安く提供 福祉サービスをつくる！ （互助）</vt:lpstr>
      <vt:lpstr>介護事業を行う立場から提案 老後の「安心」を確保するには</vt:lpstr>
      <vt:lpstr>PowerPoint プレゼンテーション</vt:lpstr>
      <vt:lpstr>今日は介護を中心に</vt:lpstr>
      <vt:lpstr>PowerPoint プレゼンテーション</vt:lpstr>
      <vt:lpstr>PowerPoint プレゼンテーション</vt:lpstr>
      <vt:lpstr>PowerPoint プレゼンテーション</vt:lpstr>
      <vt:lpstr>PowerPoint プレゼンテーション</vt:lpstr>
      <vt:lpstr>☆介護離職防止活動☆ 介護している従業員さんの勤務している時間帯をデイサービスで介護します。</vt:lpstr>
      <vt:lpstr>※「改正介護休業法」とは　　（29年1月1日施行）</vt:lpstr>
      <vt:lpstr>PowerPoint プレゼンテーション</vt:lpstr>
      <vt:lpstr>要介護2以上の人を介護する時に適用</vt:lpstr>
      <vt:lpstr>協力事業所や会員情報はホームページで！</vt:lpstr>
      <vt:lpstr>PowerPoint プレゼンテーション</vt:lpstr>
      <vt:lpstr>NPO法人いせさきはぐろサロン会員 「昭和カフェ」の運営について</vt:lpstr>
      <vt:lpstr>癌にならないために！　　☕　☕ ウインターメロンを食べましょう！</vt:lpstr>
      <vt:lpstr>ご清聴 ありがとうございました。</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サロンのコーナー</dc:title>
  <dc:creator>櫻場一典</dc:creator>
  <cp:lastModifiedBy>櫻場 一典</cp:lastModifiedBy>
  <cp:revision>307</cp:revision>
  <cp:lastPrinted>2018-01-30T13:55:57Z</cp:lastPrinted>
  <dcterms:created xsi:type="dcterms:W3CDTF">2016-03-09T05:05:24Z</dcterms:created>
  <dcterms:modified xsi:type="dcterms:W3CDTF">2018-08-20T08:00:30Z</dcterms:modified>
</cp:coreProperties>
</file>